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sldIdLst>
    <p:sldId id="256" r:id="rId2"/>
    <p:sldId id="257" r:id="rId3"/>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86" userDrawn="1">
          <p15:clr>
            <a:srgbClr val="A4A3A4"/>
          </p15:clr>
        </p15:guide>
        <p15:guide id="2" pos="18607" userDrawn="1">
          <p15:clr>
            <a:srgbClr val="A4A3A4"/>
          </p15:clr>
        </p15:guide>
        <p15:guide id="3" orient="horz" pos="486" userDrawn="1">
          <p15:clr>
            <a:srgbClr val="A4A3A4"/>
          </p15:clr>
        </p15:guide>
        <p15:guide id="4" orient="horz" pos="2647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59B6"/>
    <a:srgbClr val="2ECC71"/>
    <a:srgbClr val="3498DB"/>
    <a:srgbClr val="FC4349"/>
    <a:srgbClr val="D7DADB"/>
    <a:srgbClr val="2C3E5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05C283-A46C-41ED-A658-2C9DAE13D999}" v="60" dt="2018-09-03T19:50:49.8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581" autoAdjust="0"/>
    <p:restoredTop sz="96370" autoAdjust="0"/>
  </p:normalViewPr>
  <p:slideViewPr>
    <p:cSldViewPr snapToGrid="0">
      <p:cViewPr>
        <p:scale>
          <a:sx n="33" d="100"/>
          <a:sy n="33" d="100"/>
        </p:scale>
        <p:origin x="1938" y="24"/>
      </p:cViewPr>
      <p:guideLst>
        <p:guide pos="486"/>
        <p:guide pos="18607"/>
        <p:guide orient="horz" pos="486"/>
        <p:guide orient="horz" pos="2647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1AC5D5-E6EF-46CD-9D92-9D77AC7C5525}" type="datetimeFigureOut">
              <a:rPr lang="de-CH" smtClean="0"/>
              <a:t>03.09.2018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0442CFC8-3FF3-4BD1-9980-DCC168AD7D35}" type="slidenum">
              <a:rPr lang="de-CH" smtClean="0"/>
              <a:t>‹#›</a:t>
            </a:fld>
            <a:endParaRPr lang="de-CH"/>
          </a:p>
        </p:txBody>
      </p:sp>
    </p:spTree>
    <p:extLst>
      <p:ext uri="{BB962C8B-B14F-4D97-AF65-F5344CB8AC3E}">
        <p14:creationId xmlns:p14="http://schemas.microsoft.com/office/powerpoint/2010/main" val="3538815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1AC5D5-E6EF-46CD-9D92-9D77AC7C5525}" type="datetimeFigureOut">
              <a:rPr lang="de-CH" smtClean="0"/>
              <a:t>03.09.2018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0442CFC8-3FF3-4BD1-9980-DCC168AD7D35}" type="slidenum">
              <a:rPr lang="de-CH" smtClean="0"/>
              <a:t>‹#›</a:t>
            </a:fld>
            <a:endParaRPr lang="de-CH"/>
          </a:p>
        </p:txBody>
      </p:sp>
    </p:spTree>
    <p:extLst>
      <p:ext uri="{BB962C8B-B14F-4D97-AF65-F5344CB8AC3E}">
        <p14:creationId xmlns:p14="http://schemas.microsoft.com/office/powerpoint/2010/main" val="2824151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1AC5D5-E6EF-46CD-9D92-9D77AC7C5525}" type="datetimeFigureOut">
              <a:rPr lang="de-CH" smtClean="0"/>
              <a:t>03.09.2018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0442CFC8-3FF3-4BD1-9980-DCC168AD7D35}" type="slidenum">
              <a:rPr lang="de-CH" smtClean="0"/>
              <a:t>‹#›</a:t>
            </a:fld>
            <a:endParaRPr lang="de-CH"/>
          </a:p>
        </p:txBody>
      </p:sp>
    </p:spTree>
    <p:extLst>
      <p:ext uri="{BB962C8B-B14F-4D97-AF65-F5344CB8AC3E}">
        <p14:creationId xmlns:p14="http://schemas.microsoft.com/office/powerpoint/2010/main" val="2797054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1AC5D5-E6EF-46CD-9D92-9D77AC7C5525}" type="datetimeFigureOut">
              <a:rPr lang="de-CH" smtClean="0"/>
              <a:t>03.09.2018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0442CFC8-3FF3-4BD1-9980-DCC168AD7D35}" type="slidenum">
              <a:rPr lang="de-CH" smtClean="0"/>
              <a:t>‹#›</a:t>
            </a:fld>
            <a:endParaRPr lang="de-CH"/>
          </a:p>
        </p:txBody>
      </p:sp>
    </p:spTree>
    <p:extLst>
      <p:ext uri="{BB962C8B-B14F-4D97-AF65-F5344CB8AC3E}">
        <p14:creationId xmlns:p14="http://schemas.microsoft.com/office/powerpoint/2010/main" val="1613322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1AC5D5-E6EF-46CD-9D92-9D77AC7C5525}" type="datetimeFigureOut">
              <a:rPr lang="de-CH" smtClean="0"/>
              <a:t>03.09.2018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0442CFC8-3FF3-4BD1-9980-DCC168AD7D35}" type="slidenum">
              <a:rPr lang="de-CH" smtClean="0"/>
              <a:t>‹#›</a:t>
            </a:fld>
            <a:endParaRPr lang="de-CH"/>
          </a:p>
        </p:txBody>
      </p:sp>
    </p:spTree>
    <p:extLst>
      <p:ext uri="{BB962C8B-B14F-4D97-AF65-F5344CB8AC3E}">
        <p14:creationId xmlns:p14="http://schemas.microsoft.com/office/powerpoint/2010/main" val="1243027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1AC5D5-E6EF-46CD-9D92-9D77AC7C5525}" type="datetimeFigureOut">
              <a:rPr lang="de-CH" smtClean="0"/>
              <a:t>03.09.2018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0442CFC8-3FF3-4BD1-9980-DCC168AD7D35}" type="slidenum">
              <a:rPr lang="de-CH" smtClean="0"/>
              <a:t>‹#›</a:t>
            </a:fld>
            <a:endParaRPr lang="de-CH"/>
          </a:p>
        </p:txBody>
      </p:sp>
    </p:spTree>
    <p:extLst>
      <p:ext uri="{BB962C8B-B14F-4D97-AF65-F5344CB8AC3E}">
        <p14:creationId xmlns:p14="http://schemas.microsoft.com/office/powerpoint/2010/main" val="2563782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1AC5D5-E6EF-46CD-9D92-9D77AC7C5525}" type="datetimeFigureOut">
              <a:rPr lang="de-CH" smtClean="0"/>
              <a:t>03.09.2018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0442CFC8-3FF3-4BD1-9980-DCC168AD7D35}" type="slidenum">
              <a:rPr lang="de-CH" smtClean="0"/>
              <a:t>‹#›</a:t>
            </a:fld>
            <a:endParaRPr lang="de-CH"/>
          </a:p>
        </p:txBody>
      </p:sp>
    </p:spTree>
    <p:extLst>
      <p:ext uri="{BB962C8B-B14F-4D97-AF65-F5344CB8AC3E}">
        <p14:creationId xmlns:p14="http://schemas.microsoft.com/office/powerpoint/2010/main" val="1487975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1AC5D5-E6EF-46CD-9D92-9D77AC7C5525}" type="datetimeFigureOut">
              <a:rPr lang="de-CH" smtClean="0"/>
              <a:t>03.09.2018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0442CFC8-3FF3-4BD1-9980-DCC168AD7D35}" type="slidenum">
              <a:rPr lang="de-CH" smtClean="0"/>
              <a:t>‹#›</a:t>
            </a:fld>
            <a:endParaRPr lang="de-CH"/>
          </a:p>
        </p:txBody>
      </p:sp>
    </p:spTree>
    <p:extLst>
      <p:ext uri="{BB962C8B-B14F-4D97-AF65-F5344CB8AC3E}">
        <p14:creationId xmlns:p14="http://schemas.microsoft.com/office/powerpoint/2010/main" val="1134855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1AC5D5-E6EF-46CD-9D92-9D77AC7C5525}" type="datetimeFigureOut">
              <a:rPr lang="de-CH" smtClean="0"/>
              <a:t>03.09.2018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0442CFC8-3FF3-4BD1-9980-DCC168AD7D35}" type="slidenum">
              <a:rPr lang="de-CH" smtClean="0"/>
              <a:t>‹#›</a:t>
            </a:fld>
            <a:endParaRPr lang="de-CH"/>
          </a:p>
        </p:txBody>
      </p:sp>
    </p:spTree>
    <p:extLst>
      <p:ext uri="{BB962C8B-B14F-4D97-AF65-F5344CB8AC3E}">
        <p14:creationId xmlns:p14="http://schemas.microsoft.com/office/powerpoint/2010/main" val="1878548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401AC5D5-E6EF-46CD-9D92-9D77AC7C5525}" type="datetimeFigureOut">
              <a:rPr lang="de-CH" smtClean="0"/>
              <a:t>03.09.2018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0442CFC8-3FF3-4BD1-9980-DCC168AD7D35}" type="slidenum">
              <a:rPr lang="de-CH" smtClean="0"/>
              <a:t>‹#›</a:t>
            </a:fld>
            <a:endParaRPr lang="de-CH"/>
          </a:p>
        </p:txBody>
      </p:sp>
    </p:spTree>
    <p:extLst>
      <p:ext uri="{BB962C8B-B14F-4D97-AF65-F5344CB8AC3E}">
        <p14:creationId xmlns:p14="http://schemas.microsoft.com/office/powerpoint/2010/main" val="1186742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Edit Master text styles</a:t>
            </a:r>
          </a:p>
        </p:txBody>
      </p:sp>
      <p:sp>
        <p:nvSpPr>
          <p:cNvPr id="5" name="Date Placeholder 4"/>
          <p:cNvSpPr>
            <a:spLocks noGrp="1"/>
          </p:cNvSpPr>
          <p:nvPr>
            <p:ph type="dt" sz="half" idx="10"/>
          </p:nvPr>
        </p:nvSpPr>
        <p:spPr/>
        <p:txBody>
          <a:bodyPr/>
          <a:lstStyle/>
          <a:p>
            <a:fld id="{401AC5D5-E6EF-46CD-9D92-9D77AC7C5525}" type="datetimeFigureOut">
              <a:rPr lang="de-CH" smtClean="0"/>
              <a:t>03.09.2018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0442CFC8-3FF3-4BD1-9980-DCC168AD7D35}" type="slidenum">
              <a:rPr lang="de-CH" smtClean="0"/>
              <a:t>‹#›</a:t>
            </a:fld>
            <a:endParaRPr lang="de-CH"/>
          </a:p>
        </p:txBody>
      </p:sp>
    </p:spTree>
    <p:extLst>
      <p:ext uri="{BB962C8B-B14F-4D97-AF65-F5344CB8AC3E}">
        <p14:creationId xmlns:p14="http://schemas.microsoft.com/office/powerpoint/2010/main" val="1504970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401AC5D5-E6EF-46CD-9D92-9D77AC7C5525}" type="datetimeFigureOut">
              <a:rPr lang="de-CH" smtClean="0"/>
              <a:t>03.09.2018</a:t>
            </a:fld>
            <a:endParaRPr lang="de-CH"/>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0442CFC8-3FF3-4BD1-9980-DCC168AD7D35}" type="slidenum">
              <a:rPr lang="de-CH" smtClean="0"/>
              <a:t>‹#›</a:t>
            </a:fld>
            <a:endParaRPr lang="de-CH"/>
          </a:p>
        </p:txBody>
      </p:sp>
    </p:spTree>
    <p:extLst>
      <p:ext uri="{BB962C8B-B14F-4D97-AF65-F5344CB8AC3E}">
        <p14:creationId xmlns:p14="http://schemas.microsoft.com/office/powerpoint/2010/main" val="17693542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image" Target="../media/image2.jpg"/><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24" Type="http://schemas.openxmlformats.org/officeDocument/2006/relationships/image" Target="../media/image21.png"/><Relationship Id="rId5" Type="http://schemas.openxmlformats.org/officeDocument/2006/relationships/hyperlink" Target="mailto:jean-louis.reymond@dcb.unibe.ch" TargetMode="External"/><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hyperlink" Target="mailto:daniel.Probst@dcb.unibe.ch" TargetMode="External"/><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E67101F5-7C4D-4782-912A-49014D3D8547}"/>
              </a:ext>
            </a:extLst>
          </p:cNvPr>
          <p:cNvSpPr/>
          <p:nvPr/>
        </p:nvSpPr>
        <p:spPr>
          <a:xfrm>
            <a:off x="20972118" y="20589807"/>
            <a:ext cx="8836575" cy="332053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6A36A2BE-38AE-41C2-A96C-F6A875E22D3C}"/>
              </a:ext>
            </a:extLst>
          </p:cNvPr>
          <p:cNvSpPr/>
          <p:nvPr/>
        </p:nvSpPr>
        <p:spPr>
          <a:xfrm>
            <a:off x="501445" y="4394086"/>
            <a:ext cx="29307248" cy="546394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latin typeface="Segoe UI" panose="020B0502040204020203" pitchFamily="34" charset="0"/>
              <a:cs typeface="Segoe UI" panose="020B0502040204020203" pitchFamily="34" charset="0"/>
            </a:endParaRPr>
          </a:p>
        </p:txBody>
      </p:sp>
      <p:sp>
        <p:nvSpPr>
          <p:cNvPr id="129" name="Trapezoid 128">
            <a:extLst>
              <a:ext uri="{FF2B5EF4-FFF2-40B4-BE49-F238E27FC236}">
                <a16:creationId xmlns:a16="http://schemas.microsoft.com/office/drawing/2014/main" id="{454F99D5-FAE6-419C-9BA6-D38FF1399AC8}"/>
              </a:ext>
            </a:extLst>
          </p:cNvPr>
          <p:cNvSpPr/>
          <p:nvPr/>
        </p:nvSpPr>
        <p:spPr>
          <a:xfrm rot="7412451">
            <a:off x="5153178" y="4405958"/>
            <a:ext cx="5749425" cy="17089599"/>
          </a:xfrm>
          <a:prstGeom prst="trapezoid">
            <a:avLst>
              <a:gd name="adj" fmla="val 35910"/>
            </a:avLst>
          </a:prstGeom>
          <a:gradFill>
            <a:gsLst>
              <a:gs pos="0">
                <a:srgbClr val="3498DB">
                  <a:alpha val="50000"/>
                </a:srgbClr>
              </a:gs>
              <a:gs pos="100000">
                <a:schemeClr val="accent1">
                  <a:lumMod val="10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latin typeface="Segoe UI" panose="020B0502040204020203" pitchFamily="34" charset="0"/>
              <a:cs typeface="Segoe UI" panose="020B0502040204020203" pitchFamily="34" charset="0"/>
            </a:endParaRPr>
          </a:p>
        </p:txBody>
      </p:sp>
      <p:sp>
        <p:nvSpPr>
          <p:cNvPr id="122" name="Trapezoid 121">
            <a:extLst>
              <a:ext uri="{FF2B5EF4-FFF2-40B4-BE49-F238E27FC236}">
                <a16:creationId xmlns:a16="http://schemas.microsoft.com/office/drawing/2014/main" id="{2D7C983E-56A1-4738-9394-8701CEDDDF8A}"/>
              </a:ext>
            </a:extLst>
          </p:cNvPr>
          <p:cNvSpPr/>
          <p:nvPr/>
        </p:nvSpPr>
        <p:spPr>
          <a:xfrm rot="5949376">
            <a:off x="4229695" y="8996291"/>
            <a:ext cx="5749425" cy="15282135"/>
          </a:xfrm>
          <a:prstGeom prst="trapezoid">
            <a:avLst>
              <a:gd name="adj" fmla="val 35910"/>
            </a:avLst>
          </a:prstGeom>
          <a:gradFill>
            <a:gsLst>
              <a:gs pos="0">
                <a:srgbClr val="2ECC71">
                  <a:alpha val="50000"/>
                </a:srgbClr>
              </a:gs>
              <a:gs pos="100000">
                <a:srgbClr val="2ECC71">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latin typeface="Segoe UI" panose="020B0502040204020203" pitchFamily="34" charset="0"/>
              <a:cs typeface="Segoe UI" panose="020B0502040204020203" pitchFamily="34" charset="0"/>
            </a:endParaRPr>
          </a:p>
        </p:txBody>
      </p:sp>
      <p:sp>
        <p:nvSpPr>
          <p:cNvPr id="247" name="Trapezoid 246">
            <a:extLst>
              <a:ext uri="{FF2B5EF4-FFF2-40B4-BE49-F238E27FC236}">
                <a16:creationId xmlns:a16="http://schemas.microsoft.com/office/drawing/2014/main" id="{D5117336-1B59-48C0-868A-C5E71DBE0532}"/>
              </a:ext>
            </a:extLst>
          </p:cNvPr>
          <p:cNvSpPr/>
          <p:nvPr/>
        </p:nvSpPr>
        <p:spPr>
          <a:xfrm rot="4467720">
            <a:off x="4679055" y="13043027"/>
            <a:ext cx="5749425" cy="14405367"/>
          </a:xfrm>
          <a:prstGeom prst="trapezoid">
            <a:avLst>
              <a:gd name="adj" fmla="val 35910"/>
            </a:avLst>
          </a:prstGeom>
          <a:gradFill>
            <a:gsLst>
              <a:gs pos="0">
                <a:srgbClr val="9B59B6">
                  <a:alpha val="50000"/>
                </a:srgbClr>
              </a:gs>
              <a:gs pos="100000">
                <a:srgbClr val="9B59B6">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latin typeface="Segoe UI" panose="020B0502040204020203" pitchFamily="34" charset="0"/>
              <a:cs typeface="Segoe UI" panose="020B0502040204020203" pitchFamily="34" charset="0"/>
            </a:endParaRPr>
          </a:p>
        </p:txBody>
      </p:sp>
      <p:sp>
        <p:nvSpPr>
          <p:cNvPr id="21" name="Rectangle 20">
            <a:extLst>
              <a:ext uri="{FF2B5EF4-FFF2-40B4-BE49-F238E27FC236}">
                <a16:creationId xmlns:a16="http://schemas.microsoft.com/office/drawing/2014/main" id="{C3F4A195-E5E3-48DB-A264-6367A6093C1F}"/>
              </a:ext>
            </a:extLst>
          </p:cNvPr>
          <p:cNvSpPr/>
          <p:nvPr/>
        </p:nvSpPr>
        <p:spPr>
          <a:xfrm>
            <a:off x="771525" y="622670"/>
            <a:ext cx="22723722" cy="1810111"/>
          </a:xfrm>
          <a:prstGeom prst="rect">
            <a:avLst/>
          </a:prstGeom>
        </p:spPr>
        <p:txBody>
          <a:bodyPr wrap="square">
            <a:spAutoFit/>
          </a:bodyPr>
          <a:lstStyle/>
          <a:p>
            <a:pPr>
              <a:lnSpc>
                <a:spcPct val="107000"/>
              </a:lnSpc>
              <a:spcAft>
                <a:spcPts val="800"/>
              </a:spcAft>
            </a:pPr>
            <a:r>
              <a:rPr lang="en-GB" sz="5400" dirty="0">
                <a:solidFill>
                  <a:srgbClr val="FC4349"/>
                </a:solidFill>
                <a:latin typeface="Segoe UI Black" panose="020B0A02040204020203" pitchFamily="34" charset="0"/>
                <a:ea typeface="Segoe UI Black" panose="020B0A02040204020203" pitchFamily="34" charset="0"/>
                <a:cs typeface="Segoe UI" panose="020B0502040204020203" pitchFamily="34" charset="0"/>
              </a:rPr>
              <a:t>Unpacking the </a:t>
            </a:r>
            <a:r>
              <a:rPr lang="en-GB" sz="5400" dirty="0">
                <a:latin typeface="Segoe UI Black" panose="020B0A02040204020203" pitchFamily="34" charset="0"/>
                <a:ea typeface="Segoe UI Black" panose="020B0A02040204020203" pitchFamily="34" charset="0"/>
                <a:cs typeface="Segoe UI" panose="020B0502040204020203" pitchFamily="34" charset="0"/>
              </a:rPr>
              <a:t>Black</a:t>
            </a:r>
            <a:r>
              <a:rPr lang="en-GB" sz="5400" dirty="0">
                <a:solidFill>
                  <a:srgbClr val="FC4349"/>
                </a:solidFill>
                <a:latin typeface="Segoe UI Black" panose="020B0A02040204020203" pitchFamily="34" charset="0"/>
                <a:ea typeface="Segoe UI Black" panose="020B0A02040204020203" pitchFamily="34" charset="0"/>
                <a:cs typeface="Segoe UI" panose="020B0502040204020203" pitchFamily="34" charset="0"/>
              </a:rPr>
              <a:t> Box </a:t>
            </a:r>
            <a:r>
              <a:rPr lang="en-GB" sz="5400" dirty="0">
                <a:latin typeface="Segoe UI Black" panose="020B0A02040204020203" pitchFamily="34" charset="0"/>
                <a:ea typeface="Segoe UI Black" panose="020B0A02040204020203" pitchFamily="34" charset="0"/>
                <a:cs typeface="Segoe UI" panose="020B0502040204020203" pitchFamily="34" charset="0"/>
              </a:rPr>
              <a:t>Facilitating Visual Inspection of Large Datasets by means of Interactive Web-Based Visualizations.</a:t>
            </a:r>
            <a:endParaRPr lang="de-CH" sz="5400" dirty="0">
              <a:effectLst/>
              <a:latin typeface="Segoe UI Black" panose="020B0A02040204020203" pitchFamily="34" charset="0"/>
              <a:ea typeface="Segoe UI Black" panose="020B0A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28FEFE4B-40EE-4C17-B31C-00B02B512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67131" y="842447"/>
            <a:ext cx="3252691" cy="2493727"/>
          </a:xfrm>
          <a:prstGeom prst="rect">
            <a:avLst/>
          </a:prstGeom>
        </p:spPr>
      </p:pic>
      <p:pic>
        <p:nvPicPr>
          <p:cNvPr id="5" name="Picture 4">
            <a:extLst>
              <a:ext uri="{FF2B5EF4-FFF2-40B4-BE49-F238E27FC236}">
                <a16:creationId xmlns:a16="http://schemas.microsoft.com/office/drawing/2014/main" id="{5E8D46B7-A86B-4558-9ABD-7FC90DE6A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1367" y="2313556"/>
            <a:ext cx="4882077" cy="1109724"/>
          </a:xfrm>
          <a:prstGeom prst="rect">
            <a:avLst/>
          </a:prstGeom>
        </p:spPr>
      </p:pic>
      <p:sp>
        <p:nvSpPr>
          <p:cNvPr id="11" name="Rectangle 10">
            <a:extLst>
              <a:ext uri="{FF2B5EF4-FFF2-40B4-BE49-F238E27FC236}">
                <a16:creationId xmlns:a16="http://schemas.microsoft.com/office/drawing/2014/main" id="{E846771C-2C41-4BAB-BF34-99D9295AC427}"/>
              </a:ext>
            </a:extLst>
          </p:cNvPr>
          <p:cNvSpPr/>
          <p:nvPr/>
        </p:nvSpPr>
        <p:spPr>
          <a:xfrm>
            <a:off x="771525" y="2554119"/>
            <a:ext cx="28563103" cy="523220"/>
          </a:xfrm>
          <a:prstGeom prst="rect">
            <a:avLst/>
          </a:prstGeom>
        </p:spPr>
        <p:txBody>
          <a:bodyPr wrap="square">
            <a:spAutoFit/>
          </a:bodyPr>
          <a:lstStyle/>
          <a:p>
            <a:pPr>
              <a:spcAft>
                <a:spcPts val="600"/>
              </a:spcAft>
            </a:pPr>
            <a:r>
              <a:rPr lang="en-GB" sz="2800" b="1" i="1" dirty="0">
                <a:solidFill>
                  <a:srgbClr val="374140"/>
                </a:solidFill>
                <a:latin typeface="Segoe UI" panose="020B0502040204020203" pitchFamily="34" charset="0"/>
                <a:ea typeface="Calibri" panose="020F0502020204030204" pitchFamily="34" charset="0"/>
                <a:cs typeface="Segoe UI" panose="020B0502040204020203" pitchFamily="34" charset="0"/>
              </a:rPr>
              <a:t>Daniel Probst*</a:t>
            </a:r>
            <a:r>
              <a:rPr lang="en-GB" sz="2800" i="1" dirty="0">
                <a:solidFill>
                  <a:srgbClr val="374140"/>
                </a:solidFill>
                <a:latin typeface="Segoe UI" panose="020B0502040204020203" pitchFamily="34" charset="0"/>
                <a:ea typeface="Calibri" panose="020F0502020204030204" pitchFamily="34" charset="0"/>
                <a:cs typeface="Segoe UI" panose="020B0502040204020203" pitchFamily="34" charset="0"/>
              </a:rPr>
              <a:t>, and Jean-Louis Reymond*</a:t>
            </a:r>
            <a:endParaRPr lang="de-CH" sz="2800" i="1" dirty="0">
              <a:solidFill>
                <a:srgbClr val="374140"/>
              </a:solidFill>
              <a:latin typeface="Segoe UI" panose="020B0502040204020203" pitchFamily="34" charset="0"/>
              <a:ea typeface="Calibri" panose="020F0502020204030204"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D4088CD4-448B-441B-AF1A-CCA63A2EE329}"/>
              </a:ext>
            </a:extLst>
          </p:cNvPr>
          <p:cNvSpPr/>
          <p:nvPr/>
        </p:nvSpPr>
        <p:spPr>
          <a:xfrm>
            <a:off x="766343" y="3243596"/>
            <a:ext cx="26734656" cy="830997"/>
          </a:xfrm>
          <a:prstGeom prst="rect">
            <a:avLst/>
          </a:prstGeom>
        </p:spPr>
        <p:txBody>
          <a:bodyPr wrap="square">
            <a:spAutoFit/>
          </a:bodyPr>
          <a:lstStyle/>
          <a:p>
            <a:pPr marL="53975" indent="-53975">
              <a:spcAft>
                <a:spcPts val="0"/>
              </a:spcAft>
            </a:pPr>
            <a:r>
              <a:rPr lang="en-GB" sz="2400" i="1" dirty="0">
                <a:solidFill>
                  <a:srgbClr val="374140"/>
                </a:solidFill>
                <a:latin typeface="Segoe UI" panose="020B0502040204020203" pitchFamily="34" charset="0"/>
                <a:ea typeface="Calibri" panose="020F0502020204030204" pitchFamily="34" charset="0"/>
                <a:cs typeface="Segoe UI" panose="020B0502040204020203" pitchFamily="34" charset="0"/>
              </a:rPr>
              <a:t>Department of Chemistry and Biochemistry, </a:t>
            </a:r>
            <a:r>
              <a:rPr lang="en-US" sz="2400" i="1" dirty="0">
                <a:solidFill>
                  <a:srgbClr val="374140"/>
                </a:solidFill>
                <a:latin typeface="Segoe UI" panose="020B0502040204020203" pitchFamily="34" charset="0"/>
                <a:ea typeface="Calibri" panose="020F0502020204030204" pitchFamily="34" charset="0"/>
                <a:cs typeface="Segoe UI" panose="020B0502040204020203" pitchFamily="34" charset="0"/>
              </a:rPr>
              <a:t>National Center of Competence in Research NCCR TransCure, </a:t>
            </a:r>
          </a:p>
          <a:p>
            <a:pPr marL="53975" indent="-53975">
              <a:spcAft>
                <a:spcPts val="0"/>
              </a:spcAft>
            </a:pPr>
            <a:r>
              <a:rPr lang="en-GB" sz="2400" i="1" dirty="0">
                <a:solidFill>
                  <a:srgbClr val="374140"/>
                </a:solidFill>
                <a:latin typeface="Segoe UI" panose="020B0502040204020203" pitchFamily="34" charset="0"/>
                <a:ea typeface="Calibri" panose="020F0502020204030204" pitchFamily="34" charset="0"/>
                <a:cs typeface="Segoe UI" panose="020B0502040204020203" pitchFamily="34" charset="0"/>
              </a:rPr>
              <a:t>University of Bern, Freiestrasse 3, 3012 Bern, Switzerland, </a:t>
            </a:r>
            <a:r>
              <a:rPr lang="en-GB" sz="2400" i="1" dirty="0">
                <a:solidFill>
                  <a:srgbClr val="374140"/>
                </a:solidFill>
                <a:latin typeface="Segoe UI" panose="020B0502040204020203" pitchFamily="34" charset="0"/>
                <a:ea typeface="Calibri" panose="020F0502020204030204" pitchFamily="34" charset="0"/>
                <a:cs typeface="Segoe UI" panose="020B0502040204020203" pitchFamily="34" charset="0"/>
                <a:hlinkClick r:id="rId4"/>
              </a:rPr>
              <a:t>daniel.probst@dcb.unibe.ch</a:t>
            </a:r>
            <a:r>
              <a:rPr lang="en-GB" sz="2400" dirty="0">
                <a:solidFill>
                  <a:srgbClr val="374140"/>
                </a:solidFill>
                <a:latin typeface="Segoe UI" panose="020B0502040204020203" pitchFamily="34" charset="0"/>
                <a:ea typeface="Calibri" panose="020F0502020204030204" pitchFamily="34" charset="0"/>
                <a:cs typeface="Segoe UI" panose="020B0502040204020203" pitchFamily="34" charset="0"/>
              </a:rPr>
              <a:t>,  </a:t>
            </a:r>
            <a:r>
              <a:rPr lang="en-GB" sz="2400" i="1" dirty="0">
                <a:solidFill>
                  <a:srgbClr val="374140"/>
                </a:solidFill>
                <a:latin typeface="Segoe UI" panose="020B0502040204020203" pitchFamily="34" charset="0"/>
                <a:ea typeface="Calibri" panose="020F0502020204030204" pitchFamily="34" charset="0"/>
                <a:cs typeface="Segoe UI" panose="020B0502040204020203" pitchFamily="34" charset="0"/>
                <a:hlinkClick r:id="rId5"/>
              </a:rPr>
              <a:t>jean-louis.reymond@dcb.unibe.ch</a:t>
            </a:r>
            <a:endParaRPr lang="de-CH" sz="2400" i="1" dirty="0">
              <a:solidFill>
                <a:srgbClr val="374140"/>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1B524898-7798-449F-A055-3777271D1BA7}"/>
              </a:ext>
            </a:extLst>
          </p:cNvPr>
          <p:cNvSpPr/>
          <p:nvPr/>
        </p:nvSpPr>
        <p:spPr>
          <a:xfrm>
            <a:off x="771525" y="4498137"/>
            <a:ext cx="28767088" cy="5266185"/>
          </a:xfrm>
          <a:prstGeom prst="rect">
            <a:avLst/>
          </a:prstGeom>
        </p:spPr>
        <p:txBody>
          <a:bodyPr wrap="square">
            <a:spAutoFit/>
          </a:bodyPr>
          <a:lstStyle/>
          <a:p>
            <a:pPr algn="just">
              <a:lnSpc>
                <a:spcPct val="107000"/>
              </a:lnSpc>
              <a:spcAft>
                <a:spcPts val="800"/>
              </a:spcAft>
            </a:pPr>
            <a:r>
              <a:rPr lang="en-GB" sz="2800" dirty="0">
                <a:solidFill>
                  <a:schemeClr val="bg1"/>
                </a:solidFill>
                <a:latin typeface="Segoe UI" panose="020B0502040204020203" pitchFamily="34" charset="0"/>
                <a:ea typeface="Calibri" panose="020F0502020204030204" pitchFamily="34" charset="0"/>
                <a:cs typeface="Segoe UI" panose="020B0502040204020203" pitchFamily="34" charset="0"/>
              </a:rPr>
              <a:t>During the past decade, big data has become a major tool in scientific endeavours. While statistical methods and algorithms are well-suited for analysing and summarizing enormous amounts of data, the results do not allow for a visual inspection of the entire data. Current scientific software, including R packages and Python libraries, do not support interactive visualizations of large datasets. However, recent hardware developments, especially advancements in low energy graphical processing units (GPUs), allow for the rendering of millions of data points on a wide range of consumer hardware like laptops, tablets and mobile phones. Similar to the challenges and opportunities brought to virtually every scientific field by big data, both the visualization of and interaction with copious amounts of data is both demanding and holds great promise. </a:t>
            </a:r>
          </a:p>
          <a:p>
            <a:pPr algn="just">
              <a:lnSpc>
                <a:spcPct val="107000"/>
              </a:lnSpc>
            </a:pPr>
            <a:r>
              <a:rPr lang="en-US" sz="2800" dirty="0">
                <a:solidFill>
                  <a:schemeClr val="bg1"/>
                </a:solidFill>
                <a:latin typeface="Segoe UI" panose="020B0502040204020203" pitchFamily="34" charset="0"/>
                <a:ea typeface="Calibri" panose="020F0502020204030204" pitchFamily="34" charset="0"/>
                <a:cs typeface="Segoe UI" panose="020B0502040204020203" pitchFamily="34" charset="0"/>
              </a:rPr>
              <a:t>Here we present a framework facilitating the development of web applications enabling real-time, interactive rendering of mil-lions of data points on a wide range of devices. As an application example we introduce a publicly accessible reference implementation in form of a 2D/3D visualization of the chemical space spanned by the 17 million molecules from the patent literature as collected in the SureChEMBL database. This implementation enables, for millions of molecules, similar functions as our recently reported 3D-chemical space visualization tools WebDrugCS and WebMolCS, which were limited to fewer than 10,000 molecules. This implementation represents a </a:t>
            </a:r>
          </a:p>
          <a:p>
            <a:pPr algn="just">
              <a:lnSpc>
                <a:spcPct val="107000"/>
              </a:lnSpc>
            </a:pPr>
            <a:r>
              <a:rPr lang="en-US" sz="2800" dirty="0">
                <a:solidFill>
                  <a:schemeClr val="bg1"/>
                </a:solidFill>
                <a:latin typeface="Segoe UI" panose="020B0502040204020203" pitchFamily="34" charset="0"/>
                <a:ea typeface="Calibri" panose="020F0502020204030204" pitchFamily="34" charset="0"/>
                <a:cs typeface="Segoe UI" panose="020B0502040204020203" pitchFamily="34" charset="0"/>
              </a:rPr>
              <a:t>valuable new tool for visual inspection of conceptual chemical spaces as a help to cope with big data in chemistry for the case of </a:t>
            </a:r>
          </a:p>
          <a:p>
            <a:pPr algn="just">
              <a:lnSpc>
                <a:spcPct val="107000"/>
              </a:lnSpc>
            </a:pPr>
            <a:r>
              <a:rPr lang="en-US" sz="2800" dirty="0">
                <a:solidFill>
                  <a:schemeClr val="bg1"/>
                </a:solidFill>
                <a:latin typeface="Segoe UI" panose="020B0502040204020203" pitchFamily="34" charset="0"/>
                <a:ea typeface="Calibri" panose="020F0502020204030204" pitchFamily="34" charset="0"/>
                <a:cs typeface="Segoe UI" panose="020B0502040204020203" pitchFamily="34" charset="0"/>
              </a:rPr>
              <a:t>large databases of molecules.</a:t>
            </a:r>
            <a:endParaRPr lang="de-CH" sz="2800" dirty="0">
              <a:solidFill>
                <a:schemeClr val="bg1"/>
              </a:solidFill>
              <a:latin typeface="Segoe UI" panose="020B0502040204020203" pitchFamily="34" charset="0"/>
              <a:ea typeface="Calibri" panose="020F0502020204030204" pitchFamily="34" charset="0"/>
              <a:cs typeface="Segoe UI" panose="020B0502040204020203" pitchFamily="34" charset="0"/>
            </a:endParaRPr>
          </a:p>
        </p:txBody>
      </p:sp>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D623B7E5-D5A6-4393-AC86-3EA6EC9905DD}"/>
                  </a:ext>
                </a:extLst>
              </p:cNvPr>
              <p:cNvSpPr/>
              <p:nvPr/>
            </p:nvSpPr>
            <p:spPr>
              <a:xfrm>
                <a:off x="501445" y="24837489"/>
                <a:ext cx="29307247" cy="3108543"/>
              </a:xfrm>
              <a:prstGeom prst="rect">
                <a:avLst/>
              </a:prstGeom>
            </p:spPr>
            <p:txBody>
              <a:bodyPr wrap="square">
                <a:spAutoFit/>
              </a:bodyPr>
              <a:lstStyle/>
              <a:p>
                <a:pPr algn="just">
                  <a:spcAft>
                    <a:spcPts val="0"/>
                  </a:spcAft>
                </a:pPr>
                <a:r>
                  <a:rPr lang="en-US" sz="2800" dirty="0">
                    <a:latin typeface="Segoe UI" panose="020B0502040204020203" pitchFamily="34" charset="0"/>
                    <a:ea typeface="Times New Roman" panose="02020603050405020304" pitchFamily="18" charset="0"/>
                    <a:cs typeface="Segoe UI" panose="020B0502040204020203" pitchFamily="34" charset="0"/>
                  </a:rPr>
                  <a:t>Core of the client application is the JavaScript 3D data visualization engine Lore.js, which wraps the WebGL API and is optimized for rendering large scatter plots and graphs. We chose to implement Lore.js to optimize the performance of all aspects of the WebGL rendering pipeline as well as to control main memory and CPU usage. The main performance enhancing features encompass (1) Data points are stored in an octree, a space partitioning data structure, reducing the time complexity of operations such as vertex picking or k-nearest-neighbor searches. (2) The sorting algorithm used throughout the engine is a radix sort implementation for 32-bit floats with a time complexity of </a:t>
                </a:r>
                <a14:m>
                  <m:oMath xmlns:m="http://schemas.openxmlformats.org/officeDocument/2006/math">
                    <m:r>
                      <a:rPr lang="en-US" sz="2800" i="1">
                        <a:latin typeface="Cambria Math" panose="02040503050406030204" pitchFamily="18" charset="0"/>
                        <a:ea typeface="Times New Roman" panose="02020603050405020304" pitchFamily="18" charset="0"/>
                      </a:rPr>
                      <m:t>𝑂</m:t>
                    </m:r>
                    <m:r>
                      <a:rPr lang="en-US" sz="2800" i="1">
                        <a:latin typeface="Cambria Math" panose="02040503050406030204" pitchFamily="18" charset="0"/>
                        <a:ea typeface="Times New Roman" panose="02020603050405020304" pitchFamily="18" charset="0"/>
                      </a:rPr>
                      <m:t>(4</m:t>
                    </m:r>
                    <m:r>
                      <a:rPr lang="en-US" sz="2800" i="1">
                        <a:latin typeface="Cambria Math" panose="02040503050406030204" pitchFamily="18" charset="0"/>
                        <a:ea typeface="Times New Roman" panose="02020603050405020304" pitchFamily="18" charset="0"/>
                      </a:rPr>
                      <m:t>𝑛</m:t>
                    </m:r>
                    <m:r>
                      <a:rPr lang="en-US" sz="2800" i="1">
                        <a:latin typeface="Cambria Math" panose="02040503050406030204" pitchFamily="18" charset="0"/>
                        <a:ea typeface="Times New Roman" panose="02020603050405020304" pitchFamily="18" charset="0"/>
                      </a:rPr>
                      <m:t>)</m:t>
                    </m:r>
                  </m:oMath>
                </a14:m>
                <a:r>
                  <a:rPr lang="en-US" sz="2800" dirty="0">
                    <a:latin typeface="Segoe UI" panose="020B0502040204020203" pitchFamily="34" charset="0"/>
                    <a:ea typeface="Times New Roman" panose="02020603050405020304" pitchFamily="18" charset="0"/>
                    <a:cs typeface="Segoe UI" panose="020B0502040204020203" pitchFamily="34" charset="0"/>
                  </a:rPr>
                  <a:t>. (3) All data is stored in typed arrays, reducing the memory usage for 32-bit integers and 32-bit floats by 50 %. (4) Instead of rendering spheres as separate geometries, or instances of a geometry, a custom-built fragment shader simulates spherical vertices using the sphere equation and a linear shadow function to enhance the perception of depth in the orthogonal projection. (5) Adaptive framerate. While the user is not interacting with the rendered scene (except for vertex picking), the framerate is lowered by 50 to 75 %, reducing the number of context switches.</a:t>
                </a:r>
                <a:endParaRPr lang="de-CH" sz="2800" dirty="0">
                  <a:latin typeface="Segoe UI" panose="020B0502040204020203" pitchFamily="34" charset="0"/>
                  <a:ea typeface="Times New Roman" panose="02020603050405020304" pitchFamily="18" charset="0"/>
                  <a:cs typeface="Segoe UI" panose="020B0502040204020203" pitchFamily="34" charset="0"/>
                </a:endParaRPr>
              </a:p>
            </p:txBody>
          </p:sp>
        </mc:Choice>
        <mc:Fallback>
          <p:sp>
            <p:nvSpPr>
              <p:cNvPr id="24" name="Rectangle 23">
                <a:extLst>
                  <a:ext uri="{FF2B5EF4-FFF2-40B4-BE49-F238E27FC236}">
                    <a16:creationId xmlns:a16="http://schemas.microsoft.com/office/drawing/2014/main" id="{D623B7E5-D5A6-4393-AC86-3EA6EC9905DD}"/>
                  </a:ext>
                </a:extLst>
              </p:cNvPr>
              <p:cNvSpPr>
                <a:spLocks noRot="1" noChangeAspect="1" noMove="1" noResize="1" noEditPoints="1" noAdjustHandles="1" noChangeArrowheads="1" noChangeShapeType="1" noTextEdit="1"/>
              </p:cNvSpPr>
              <p:nvPr/>
            </p:nvSpPr>
            <p:spPr>
              <a:xfrm>
                <a:off x="501445" y="24837489"/>
                <a:ext cx="29307247" cy="3108543"/>
              </a:xfrm>
              <a:prstGeom prst="rect">
                <a:avLst/>
              </a:prstGeom>
              <a:blipFill>
                <a:blip r:embed="rId6"/>
                <a:stretch>
                  <a:fillRect l="-416" t="-1961" r="-437" b="-4510"/>
                </a:stretch>
              </a:blipFill>
            </p:spPr>
            <p:txBody>
              <a:bodyPr/>
              <a:lstStyle/>
              <a:p>
                <a:r>
                  <a:rPr lang="de-CH">
                    <a:noFill/>
                  </a:rPr>
                  <a:t> </a:t>
                </a:r>
              </a:p>
            </p:txBody>
          </p:sp>
        </mc:Fallback>
      </mc:AlternateContent>
      <p:sp>
        <p:nvSpPr>
          <p:cNvPr id="25" name="TextBox 24">
            <a:extLst>
              <a:ext uri="{FF2B5EF4-FFF2-40B4-BE49-F238E27FC236}">
                <a16:creationId xmlns:a16="http://schemas.microsoft.com/office/drawing/2014/main" id="{5E94D0FC-CA6C-4D2D-90BE-A7314E576445}"/>
              </a:ext>
            </a:extLst>
          </p:cNvPr>
          <p:cNvSpPr txBox="1"/>
          <p:nvPr/>
        </p:nvSpPr>
        <p:spPr>
          <a:xfrm>
            <a:off x="501445" y="24074863"/>
            <a:ext cx="6611105" cy="707886"/>
          </a:xfrm>
          <a:prstGeom prst="rect">
            <a:avLst/>
          </a:prstGeom>
          <a:noFill/>
        </p:spPr>
        <p:txBody>
          <a:bodyPr wrap="none" rtlCol="0">
            <a:spAutoFit/>
          </a:bodyPr>
          <a:lstStyle/>
          <a:p>
            <a:r>
              <a:rPr lang="de-CH" sz="4000" dirty="0">
                <a:latin typeface="Segoe UI Black" panose="020B0A02040204020203" pitchFamily="34" charset="0"/>
                <a:ea typeface="Segoe UI Black" panose="020B0A02040204020203" pitchFamily="34" charset="0"/>
                <a:cs typeface="Segoe UI" panose="020B0502040204020203" pitchFamily="34" charset="0"/>
              </a:rPr>
              <a:t>Data Visualization </a:t>
            </a:r>
            <a:r>
              <a:rPr lang="de-CH" sz="4000" dirty="0">
                <a:solidFill>
                  <a:srgbClr val="FC4349"/>
                </a:solidFill>
                <a:latin typeface="Segoe UI Black" panose="020B0A02040204020203" pitchFamily="34" charset="0"/>
                <a:ea typeface="Segoe UI Black" panose="020B0A02040204020203" pitchFamily="34" charset="0"/>
                <a:cs typeface="Segoe UI" panose="020B0502040204020203" pitchFamily="34" charset="0"/>
              </a:rPr>
              <a:t>Engine</a:t>
            </a:r>
          </a:p>
        </p:txBody>
      </p:sp>
      <p:sp>
        <p:nvSpPr>
          <p:cNvPr id="30" name="Isosceles Triangle 29">
            <a:extLst>
              <a:ext uri="{FF2B5EF4-FFF2-40B4-BE49-F238E27FC236}">
                <a16:creationId xmlns:a16="http://schemas.microsoft.com/office/drawing/2014/main" id="{81B55FC5-4406-4B3D-8DC6-006C10B05554}"/>
              </a:ext>
            </a:extLst>
          </p:cNvPr>
          <p:cNvSpPr/>
          <p:nvPr/>
        </p:nvSpPr>
        <p:spPr>
          <a:xfrm rot="14243643">
            <a:off x="17204572" y="9649403"/>
            <a:ext cx="5567898" cy="9886299"/>
          </a:xfrm>
          <a:prstGeom prst="triangle">
            <a:avLst/>
          </a:prstGeom>
          <a:gradFill flip="none" rotWithShape="1">
            <a:gsLst>
              <a:gs pos="0">
                <a:srgbClr val="D7DADB"/>
              </a:gs>
              <a:gs pos="50000">
                <a:srgbClr val="D7DADB">
                  <a:alpha val="7000"/>
                  <a:lumMod val="80000"/>
                </a:srgbClr>
              </a:gs>
              <a:gs pos="100000">
                <a:srgbClr val="D7DADB">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8902525C-F264-4B45-9CB8-474F288A5E7D}"/>
              </a:ext>
            </a:extLst>
          </p:cNvPr>
          <p:cNvGrpSpPr/>
          <p:nvPr/>
        </p:nvGrpSpPr>
        <p:grpSpPr>
          <a:xfrm>
            <a:off x="21900299" y="8751439"/>
            <a:ext cx="5619750" cy="5619750"/>
            <a:chOff x="16306800" y="8401050"/>
            <a:chExt cx="5619750" cy="5619750"/>
          </a:xfrm>
        </p:grpSpPr>
        <p:sp>
          <p:nvSpPr>
            <p:cNvPr id="15" name="Oval 14">
              <a:extLst>
                <a:ext uri="{FF2B5EF4-FFF2-40B4-BE49-F238E27FC236}">
                  <a16:creationId xmlns:a16="http://schemas.microsoft.com/office/drawing/2014/main" id="{D8C0C039-8322-474D-A62E-A979CAA2B1FA}"/>
                </a:ext>
              </a:extLst>
            </p:cNvPr>
            <p:cNvSpPr/>
            <p:nvPr/>
          </p:nvSpPr>
          <p:spPr>
            <a:xfrm>
              <a:off x="16306800" y="8401050"/>
              <a:ext cx="5619750" cy="5619750"/>
            </a:xfrm>
            <a:prstGeom prst="ellipse">
              <a:avLst/>
            </a:prstGeom>
            <a:solidFill>
              <a:srgbClr val="111111"/>
            </a:solidFill>
            <a:ln w="127000">
              <a:solidFill>
                <a:srgbClr val="D7DA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latin typeface="Segoe UI" panose="020B0502040204020203" pitchFamily="34" charset="0"/>
                <a:cs typeface="Segoe UI" panose="020B0502040204020203" pitchFamily="34" charset="0"/>
              </a:endParaRPr>
            </a:p>
          </p:txBody>
        </p:sp>
        <p:pic>
          <p:nvPicPr>
            <p:cNvPr id="17" name="Picture 16">
              <a:extLst>
                <a:ext uri="{FF2B5EF4-FFF2-40B4-BE49-F238E27FC236}">
                  <a16:creationId xmlns:a16="http://schemas.microsoft.com/office/drawing/2014/main" id="{5707ED36-91D7-4E90-A1C8-64A1861236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98875" y="8494562"/>
              <a:ext cx="5435600" cy="5326046"/>
            </a:xfrm>
            <a:prstGeom prst="rect">
              <a:avLst/>
            </a:prstGeom>
          </p:spPr>
        </p:pic>
      </p:grpSp>
      <p:sp>
        <p:nvSpPr>
          <p:cNvPr id="31" name="Rectangle 30">
            <a:extLst>
              <a:ext uri="{FF2B5EF4-FFF2-40B4-BE49-F238E27FC236}">
                <a16:creationId xmlns:a16="http://schemas.microsoft.com/office/drawing/2014/main" id="{CA4E844F-BDB6-4E2B-AAA3-376CBA028032}"/>
              </a:ext>
            </a:extLst>
          </p:cNvPr>
          <p:cNvSpPr/>
          <p:nvPr/>
        </p:nvSpPr>
        <p:spPr>
          <a:xfrm>
            <a:off x="4346675" y="32317044"/>
            <a:ext cx="3715834" cy="11226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latin typeface="Segoe UI" panose="020B0502040204020203" pitchFamily="34" charset="0"/>
                <a:cs typeface="Segoe UI" panose="020B0502040204020203" pitchFamily="34" charset="0"/>
              </a:rPr>
              <a:t>GPU MEMORY</a:t>
            </a:r>
          </a:p>
        </p:txBody>
      </p:sp>
      <p:sp>
        <p:nvSpPr>
          <p:cNvPr id="48" name="Rectangle 47">
            <a:extLst>
              <a:ext uri="{FF2B5EF4-FFF2-40B4-BE49-F238E27FC236}">
                <a16:creationId xmlns:a16="http://schemas.microsoft.com/office/drawing/2014/main" id="{CB30828C-A670-42E0-899F-B7D92A464C2D}"/>
              </a:ext>
            </a:extLst>
          </p:cNvPr>
          <p:cNvSpPr/>
          <p:nvPr/>
        </p:nvSpPr>
        <p:spPr>
          <a:xfrm>
            <a:off x="8191905" y="32317044"/>
            <a:ext cx="3715834" cy="11226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latin typeface="Segoe UI" panose="020B0502040204020203" pitchFamily="34" charset="0"/>
                <a:cs typeface="Segoe UI" panose="020B0502040204020203" pitchFamily="34" charset="0"/>
              </a:rPr>
              <a:t>VERTEX </a:t>
            </a:r>
          </a:p>
          <a:p>
            <a:pPr algn="ctr"/>
            <a:r>
              <a:rPr lang="en-GB" sz="2400" dirty="0">
                <a:solidFill>
                  <a:schemeClr val="tx1"/>
                </a:solidFill>
                <a:latin typeface="Segoe UI" panose="020B0502040204020203" pitchFamily="34" charset="0"/>
                <a:cs typeface="Segoe UI" panose="020B0502040204020203" pitchFamily="34" charset="0"/>
              </a:rPr>
              <a:t>SHADER</a:t>
            </a:r>
          </a:p>
        </p:txBody>
      </p:sp>
      <p:sp>
        <p:nvSpPr>
          <p:cNvPr id="49" name="Rectangle 48">
            <a:extLst>
              <a:ext uri="{FF2B5EF4-FFF2-40B4-BE49-F238E27FC236}">
                <a16:creationId xmlns:a16="http://schemas.microsoft.com/office/drawing/2014/main" id="{5DE3FB17-EDDD-420F-A166-DFDDBADBB1E7}"/>
              </a:ext>
            </a:extLst>
          </p:cNvPr>
          <p:cNvSpPr/>
          <p:nvPr/>
        </p:nvSpPr>
        <p:spPr>
          <a:xfrm>
            <a:off x="12037135" y="32317044"/>
            <a:ext cx="3715834" cy="11226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latin typeface="Segoe UI" panose="020B0502040204020203" pitchFamily="34" charset="0"/>
                <a:cs typeface="Segoe UI" panose="020B0502040204020203" pitchFamily="34" charset="0"/>
              </a:rPr>
              <a:t>FRAGMENT </a:t>
            </a:r>
          </a:p>
          <a:p>
            <a:pPr algn="ctr"/>
            <a:r>
              <a:rPr lang="en-GB" sz="2400" dirty="0">
                <a:solidFill>
                  <a:schemeClr val="tx1"/>
                </a:solidFill>
                <a:latin typeface="Segoe UI" panose="020B0502040204020203" pitchFamily="34" charset="0"/>
                <a:cs typeface="Segoe UI" panose="020B0502040204020203" pitchFamily="34" charset="0"/>
              </a:rPr>
              <a:t>SHADER</a:t>
            </a:r>
          </a:p>
        </p:txBody>
      </p:sp>
      <p:sp>
        <p:nvSpPr>
          <p:cNvPr id="50" name="Rectangle 49">
            <a:extLst>
              <a:ext uri="{FF2B5EF4-FFF2-40B4-BE49-F238E27FC236}">
                <a16:creationId xmlns:a16="http://schemas.microsoft.com/office/drawing/2014/main" id="{7E07281B-B851-49E5-89A7-F42D8A2D675D}"/>
              </a:ext>
            </a:extLst>
          </p:cNvPr>
          <p:cNvSpPr/>
          <p:nvPr/>
        </p:nvSpPr>
        <p:spPr>
          <a:xfrm>
            <a:off x="15882366" y="32317044"/>
            <a:ext cx="3715834" cy="11226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latin typeface="Segoe UI" panose="020B0502040204020203" pitchFamily="34" charset="0"/>
                <a:cs typeface="Segoe UI" panose="020B0502040204020203" pitchFamily="34" charset="0"/>
              </a:rPr>
              <a:t>FRAME BUFFER</a:t>
            </a:r>
          </a:p>
        </p:txBody>
      </p:sp>
      <p:sp>
        <p:nvSpPr>
          <p:cNvPr id="51" name="Rectangle 50">
            <a:extLst>
              <a:ext uri="{FF2B5EF4-FFF2-40B4-BE49-F238E27FC236}">
                <a16:creationId xmlns:a16="http://schemas.microsoft.com/office/drawing/2014/main" id="{B4A865E9-71BE-40D1-8072-F5C19FCBC5E3}"/>
              </a:ext>
            </a:extLst>
          </p:cNvPr>
          <p:cNvSpPr/>
          <p:nvPr/>
        </p:nvSpPr>
        <p:spPr>
          <a:xfrm>
            <a:off x="501445" y="32317044"/>
            <a:ext cx="3715834" cy="11226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latin typeface="Segoe UI" panose="020B0502040204020203" pitchFamily="34" charset="0"/>
                <a:cs typeface="Segoe UI" panose="020B0502040204020203" pitchFamily="34" charset="0"/>
              </a:rPr>
              <a:t>JAVASCRIPT</a:t>
            </a:r>
          </a:p>
          <a:p>
            <a:pPr algn="ctr"/>
            <a:r>
              <a:rPr lang="en-GB" sz="2400" dirty="0">
                <a:solidFill>
                  <a:schemeClr val="tx1"/>
                </a:solidFill>
                <a:latin typeface="Segoe UI" panose="020B0502040204020203" pitchFamily="34" charset="0"/>
                <a:cs typeface="Segoe UI" panose="020B0502040204020203" pitchFamily="34" charset="0"/>
              </a:rPr>
              <a:t>(WEB BROWSER)</a:t>
            </a:r>
          </a:p>
        </p:txBody>
      </p:sp>
      <p:sp>
        <p:nvSpPr>
          <p:cNvPr id="60" name="Isosceles Triangle 59">
            <a:extLst>
              <a:ext uri="{FF2B5EF4-FFF2-40B4-BE49-F238E27FC236}">
                <a16:creationId xmlns:a16="http://schemas.microsoft.com/office/drawing/2014/main" id="{B631D278-1CF8-4432-807A-CC1249B27995}"/>
              </a:ext>
            </a:extLst>
          </p:cNvPr>
          <p:cNvSpPr/>
          <p:nvPr/>
        </p:nvSpPr>
        <p:spPr>
          <a:xfrm rot="5400000">
            <a:off x="3975531" y="32641060"/>
            <a:ext cx="1121390" cy="47025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Segoe UI" panose="020B0502040204020203" pitchFamily="34" charset="0"/>
              <a:cs typeface="Segoe UI" panose="020B0502040204020203" pitchFamily="34" charset="0"/>
            </a:endParaRPr>
          </a:p>
        </p:txBody>
      </p:sp>
      <p:sp>
        <p:nvSpPr>
          <p:cNvPr id="61" name="Isosceles Triangle 60">
            <a:extLst>
              <a:ext uri="{FF2B5EF4-FFF2-40B4-BE49-F238E27FC236}">
                <a16:creationId xmlns:a16="http://schemas.microsoft.com/office/drawing/2014/main" id="{7B328DB6-157A-40AB-9F20-79096A26CEAA}"/>
              </a:ext>
            </a:extLst>
          </p:cNvPr>
          <p:cNvSpPr/>
          <p:nvPr/>
        </p:nvSpPr>
        <p:spPr>
          <a:xfrm rot="5400000">
            <a:off x="7820761" y="32640478"/>
            <a:ext cx="1121390" cy="47025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Segoe UI" panose="020B0502040204020203" pitchFamily="34" charset="0"/>
              <a:cs typeface="Segoe UI" panose="020B0502040204020203" pitchFamily="34" charset="0"/>
            </a:endParaRPr>
          </a:p>
        </p:txBody>
      </p:sp>
      <p:sp>
        <p:nvSpPr>
          <p:cNvPr id="62" name="Isosceles Triangle 61">
            <a:extLst>
              <a:ext uri="{FF2B5EF4-FFF2-40B4-BE49-F238E27FC236}">
                <a16:creationId xmlns:a16="http://schemas.microsoft.com/office/drawing/2014/main" id="{49009C12-9394-46FE-90D0-0A29443C50F1}"/>
              </a:ext>
            </a:extLst>
          </p:cNvPr>
          <p:cNvSpPr/>
          <p:nvPr/>
        </p:nvSpPr>
        <p:spPr>
          <a:xfrm rot="5400000">
            <a:off x="11665991" y="32640478"/>
            <a:ext cx="1121390" cy="47025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Segoe UI" panose="020B0502040204020203" pitchFamily="34" charset="0"/>
              <a:cs typeface="Segoe UI" panose="020B0502040204020203" pitchFamily="34" charset="0"/>
            </a:endParaRPr>
          </a:p>
        </p:txBody>
      </p:sp>
      <p:sp>
        <p:nvSpPr>
          <p:cNvPr id="63" name="Isosceles Triangle 62">
            <a:extLst>
              <a:ext uri="{FF2B5EF4-FFF2-40B4-BE49-F238E27FC236}">
                <a16:creationId xmlns:a16="http://schemas.microsoft.com/office/drawing/2014/main" id="{FF0260C1-575A-49DC-9F63-4E2D4B53BDAD}"/>
              </a:ext>
            </a:extLst>
          </p:cNvPr>
          <p:cNvSpPr/>
          <p:nvPr/>
        </p:nvSpPr>
        <p:spPr>
          <a:xfrm rot="5400000">
            <a:off x="15511222" y="32640478"/>
            <a:ext cx="1121390" cy="47025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Segoe UI" panose="020B0502040204020203" pitchFamily="34" charset="0"/>
              <a:cs typeface="Segoe UI" panose="020B0502040204020203" pitchFamily="34" charset="0"/>
            </a:endParaRPr>
          </a:p>
        </p:txBody>
      </p:sp>
      <p:sp>
        <p:nvSpPr>
          <p:cNvPr id="32" name="Isosceles Triangle 31">
            <a:extLst>
              <a:ext uri="{FF2B5EF4-FFF2-40B4-BE49-F238E27FC236}">
                <a16:creationId xmlns:a16="http://schemas.microsoft.com/office/drawing/2014/main" id="{A48E9706-A520-490D-9359-8839D3866980}"/>
              </a:ext>
            </a:extLst>
          </p:cNvPr>
          <p:cNvSpPr/>
          <p:nvPr/>
        </p:nvSpPr>
        <p:spPr>
          <a:xfrm rot="5400000">
            <a:off x="3891712" y="32643858"/>
            <a:ext cx="1121390" cy="470257"/>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Segoe UI" panose="020B0502040204020203" pitchFamily="34" charset="0"/>
              <a:cs typeface="Segoe UI" panose="020B0502040204020203" pitchFamily="34" charset="0"/>
            </a:endParaRPr>
          </a:p>
        </p:txBody>
      </p:sp>
      <p:sp>
        <p:nvSpPr>
          <p:cNvPr id="53" name="Isosceles Triangle 52">
            <a:extLst>
              <a:ext uri="{FF2B5EF4-FFF2-40B4-BE49-F238E27FC236}">
                <a16:creationId xmlns:a16="http://schemas.microsoft.com/office/drawing/2014/main" id="{912B2FA0-0038-4974-8C21-D9688DAEDB9E}"/>
              </a:ext>
            </a:extLst>
          </p:cNvPr>
          <p:cNvSpPr/>
          <p:nvPr/>
        </p:nvSpPr>
        <p:spPr>
          <a:xfrm rot="5400000">
            <a:off x="7736942" y="32643276"/>
            <a:ext cx="1121390" cy="470257"/>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Segoe UI" panose="020B0502040204020203" pitchFamily="34" charset="0"/>
              <a:cs typeface="Segoe UI" panose="020B0502040204020203" pitchFamily="34" charset="0"/>
            </a:endParaRPr>
          </a:p>
        </p:txBody>
      </p:sp>
      <p:sp>
        <p:nvSpPr>
          <p:cNvPr id="54" name="Isosceles Triangle 53">
            <a:extLst>
              <a:ext uri="{FF2B5EF4-FFF2-40B4-BE49-F238E27FC236}">
                <a16:creationId xmlns:a16="http://schemas.microsoft.com/office/drawing/2014/main" id="{CBC4EE4B-65A1-46B4-A377-BB218AF38629}"/>
              </a:ext>
            </a:extLst>
          </p:cNvPr>
          <p:cNvSpPr/>
          <p:nvPr/>
        </p:nvSpPr>
        <p:spPr>
          <a:xfrm rot="5400000">
            <a:off x="11582172" y="32643276"/>
            <a:ext cx="1121390" cy="470257"/>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Segoe UI" panose="020B0502040204020203" pitchFamily="34" charset="0"/>
              <a:cs typeface="Segoe UI" panose="020B0502040204020203" pitchFamily="34" charset="0"/>
            </a:endParaRPr>
          </a:p>
        </p:txBody>
      </p:sp>
      <p:sp>
        <p:nvSpPr>
          <p:cNvPr id="55" name="Isosceles Triangle 54">
            <a:extLst>
              <a:ext uri="{FF2B5EF4-FFF2-40B4-BE49-F238E27FC236}">
                <a16:creationId xmlns:a16="http://schemas.microsoft.com/office/drawing/2014/main" id="{B96450F3-F1BB-408B-95FD-5B7EB82F53AE}"/>
              </a:ext>
            </a:extLst>
          </p:cNvPr>
          <p:cNvSpPr/>
          <p:nvPr/>
        </p:nvSpPr>
        <p:spPr>
          <a:xfrm rot="5400000">
            <a:off x="15427403" y="32643276"/>
            <a:ext cx="1121390" cy="470257"/>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Segoe UI" panose="020B0502040204020203" pitchFamily="34" charset="0"/>
              <a:cs typeface="Segoe UI" panose="020B0502040204020203" pitchFamily="34" charset="0"/>
            </a:endParaRPr>
          </a:p>
        </p:txBody>
      </p:sp>
      <p:sp>
        <p:nvSpPr>
          <p:cNvPr id="64" name="TextBox 63">
            <a:extLst>
              <a:ext uri="{FF2B5EF4-FFF2-40B4-BE49-F238E27FC236}">
                <a16:creationId xmlns:a16="http://schemas.microsoft.com/office/drawing/2014/main" id="{34517A14-2628-437F-8166-FA2D8E08470D}"/>
              </a:ext>
            </a:extLst>
          </p:cNvPr>
          <p:cNvSpPr txBox="1"/>
          <p:nvPr/>
        </p:nvSpPr>
        <p:spPr>
          <a:xfrm>
            <a:off x="430980" y="33966721"/>
            <a:ext cx="3923064" cy="523220"/>
          </a:xfrm>
          <a:prstGeom prst="rect">
            <a:avLst/>
          </a:prstGeom>
          <a:noFill/>
        </p:spPr>
        <p:txBody>
          <a:bodyPr wrap="square" rtlCol="0">
            <a:spAutoFit/>
          </a:bodyPr>
          <a:lstStyle/>
          <a:p>
            <a:pPr algn="ctr"/>
            <a:r>
              <a:rPr lang="en-GB" sz="2800" dirty="0">
                <a:latin typeface="Segoe UI" panose="020B0502040204020203" pitchFamily="34" charset="0"/>
                <a:cs typeface="Segoe UI" panose="020B0502040204020203" pitchFamily="34" charset="0"/>
              </a:rPr>
              <a:t>CPU / Main Memory</a:t>
            </a:r>
            <a:endParaRPr lang="de-CH" sz="2800" dirty="0">
              <a:latin typeface="Segoe UI" panose="020B0502040204020203" pitchFamily="34" charset="0"/>
              <a:cs typeface="Segoe UI" panose="020B0502040204020203" pitchFamily="34" charset="0"/>
            </a:endParaRPr>
          </a:p>
        </p:txBody>
      </p:sp>
      <p:sp>
        <p:nvSpPr>
          <p:cNvPr id="85" name="TextBox 84">
            <a:extLst>
              <a:ext uri="{FF2B5EF4-FFF2-40B4-BE49-F238E27FC236}">
                <a16:creationId xmlns:a16="http://schemas.microsoft.com/office/drawing/2014/main" id="{924A08D2-FA02-4A22-8DE8-9B05E498959D}"/>
              </a:ext>
            </a:extLst>
          </p:cNvPr>
          <p:cNvSpPr txBox="1"/>
          <p:nvPr/>
        </p:nvSpPr>
        <p:spPr>
          <a:xfrm>
            <a:off x="9428914" y="33966721"/>
            <a:ext cx="4972886" cy="523220"/>
          </a:xfrm>
          <a:prstGeom prst="rect">
            <a:avLst/>
          </a:prstGeom>
          <a:noFill/>
        </p:spPr>
        <p:txBody>
          <a:bodyPr wrap="square" rtlCol="0">
            <a:spAutoFit/>
          </a:bodyPr>
          <a:lstStyle/>
          <a:p>
            <a:pPr algn="ctr"/>
            <a:r>
              <a:rPr lang="en-GB" sz="2800" dirty="0">
                <a:latin typeface="Segoe UI" panose="020B0502040204020203" pitchFamily="34" charset="0"/>
                <a:cs typeface="Segoe UI" panose="020B0502040204020203" pitchFamily="34" charset="0"/>
              </a:rPr>
              <a:t>GPU / Dedicated Memory</a:t>
            </a:r>
            <a:endParaRPr lang="de-CH" sz="2800" dirty="0">
              <a:latin typeface="Segoe UI" panose="020B0502040204020203" pitchFamily="34" charset="0"/>
              <a:cs typeface="Segoe UI" panose="020B0502040204020203" pitchFamily="34" charset="0"/>
            </a:endParaRPr>
          </a:p>
        </p:txBody>
      </p:sp>
      <p:cxnSp>
        <p:nvCxnSpPr>
          <p:cNvPr id="66" name="Straight Connector 65">
            <a:extLst>
              <a:ext uri="{FF2B5EF4-FFF2-40B4-BE49-F238E27FC236}">
                <a16:creationId xmlns:a16="http://schemas.microsoft.com/office/drawing/2014/main" id="{D2163A06-397C-499B-B871-4832CF93EE60}"/>
              </a:ext>
            </a:extLst>
          </p:cNvPr>
          <p:cNvCxnSpPr>
            <a:cxnSpLocks/>
          </p:cNvCxnSpPr>
          <p:nvPr/>
        </p:nvCxnSpPr>
        <p:spPr>
          <a:xfrm>
            <a:off x="4217278" y="34042921"/>
            <a:ext cx="0" cy="352560"/>
          </a:xfrm>
          <a:prstGeom prst="line">
            <a:avLst/>
          </a:prstGeom>
          <a:ln w="28575">
            <a:solidFill>
              <a:srgbClr val="FC4349"/>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00B2C96-2D9F-4887-A1DB-461C89BA71E9}"/>
              </a:ext>
            </a:extLst>
          </p:cNvPr>
          <p:cNvCxnSpPr>
            <a:cxnSpLocks/>
          </p:cNvCxnSpPr>
          <p:nvPr/>
        </p:nvCxnSpPr>
        <p:spPr>
          <a:xfrm>
            <a:off x="4217278" y="34194972"/>
            <a:ext cx="5287836" cy="0"/>
          </a:xfrm>
          <a:prstGeom prst="line">
            <a:avLst/>
          </a:prstGeom>
          <a:ln w="28575">
            <a:solidFill>
              <a:srgbClr val="FC4349"/>
            </a:solidFill>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125C2F53-AEAE-48F9-B602-AAF902DC0A49}"/>
              </a:ext>
            </a:extLst>
          </p:cNvPr>
          <p:cNvGrpSpPr/>
          <p:nvPr/>
        </p:nvGrpSpPr>
        <p:grpSpPr>
          <a:xfrm rot="10800000">
            <a:off x="14303134" y="34061197"/>
            <a:ext cx="5287836" cy="352560"/>
            <a:chOff x="10935391" y="18320127"/>
            <a:chExt cx="5287836" cy="352560"/>
          </a:xfrm>
        </p:grpSpPr>
        <p:cxnSp>
          <p:nvCxnSpPr>
            <p:cNvPr id="93" name="Straight Connector 92">
              <a:extLst>
                <a:ext uri="{FF2B5EF4-FFF2-40B4-BE49-F238E27FC236}">
                  <a16:creationId xmlns:a16="http://schemas.microsoft.com/office/drawing/2014/main" id="{1F2951A7-C020-425F-A0B8-D5B6616C9A8C}"/>
                </a:ext>
              </a:extLst>
            </p:cNvPr>
            <p:cNvCxnSpPr>
              <a:cxnSpLocks/>
            </p:cNvCxnSpPr>
            <p:nvPr/>
          </p:nvCxnSpPr>
          <p:spPr>
            <a:xfrm>
              <a:off x="10935391" y="18320127"/>
              <a:ext cx="0" cy="352560"/>
            </a:xfrm>
            <a:prstGeom prst="line">
              <a:avLst/>
            </a:prstGeom>
            <a:ln w="28575">
              <a:solidFill>
                <a:srgbClr val="FC4349"/>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66394DC-6F39-46AE-828B-D5D2B76A732A}"/>
                </a:ext>
              </a:extLst>
            </p:cNvPr>
            <p:cNvCxnSpPr>
              <a:cxnSpLocks/>
            </p:cNvCxnSpPr>
            <p:nvPr/>
          </p:nvCxnSpPr>
          <p:spPr>
            <a:xfrm>
              <a:off x="10935391" y="18505142"/>
              <a:ext cx="5287836" cy="0"/>
            </a:xfrm>
            <a:prstGeom prst="line">
              <a:avLst/>
            </a:prstGeom>
            <a:ln w="28575">
              <a:solidFill>
                <a:srgbClr val="FC4349"/>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8C7B718C-C0BF-425D-B827-F02D1D3E15F2}"/>
              </a:ext>
            </a:extLst>
          </p:cNvPr>
          <p:cNvGrpSpPr/>
          <p:nvPr/>
        </p:nvGrpSpPr>
        <p:grpSpPr>
          <a:xfrm>
            <a:off x="8181246" y="28548717"/>
            <a:ext cx="3209931" cy="3276583"/>
            <a:chOff x="1329179" y="16590443"/>
            <a:chExt cx="3442176" cy="3513651"/>
          </a:xfrm>
        </p:grpSpPr>
        <p:sp>
          <p:nvSpPr>
            <p:cNvPr id="97" name="Rectangle 96">
              <a:extLst>
                <a:ext uri="{FF2B5EF4-FFF2-40B4-BE49-F238E27FC236}">
                  <a16:creationId xmlns:a16="http://schemas.microsoft.com/office/drawing/2014/main" id="{2681AFA9-CB36-4012-90D3-04FA80C7EC67}"/>
                </a:ext>
              </a:extLst>
            </p:cNvPr>
            <p:cNvSpPr/>
            <p:nvPr/>
          </p:nvSpPr>
          <p:spPr>
            <a:xfrm>
              <a:off x="1329179" y="17288613"/>
              <a:ext cx="2173857" cy="2173857"/>
            </a:xfrm>
            <a:prstGeom prst="rect">
              <a:avLst/>
            </a:prstGeom>
            <a:scene3d>
              <a:camera prst="orthographicFront">
                <a:rot lat="1200000" lon="3000000" rev="0"/>
              </a:camera>
              <a:lightRig rig="threePt" dir="t"/>
            </a:scene3d>
            <a:sp3d extrusionH="2159000" prstMaterial="legacyWirefram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latin typeface="Segoe UI" panose="020B0502040204020203" pitchFamily="34" charset="0"/>
                <a:cs typeface="Segoe UI" panose="020B0502040204020203" pitchFamily="34" charset="0"/>
              </a:endParaRPr>
            </a:p>
          </p:txBody>
        </p:sp>
        <p:cxnSp>
          <p:nvCxnSpPr>
            <p:cNvPr id="98" name="Straight Connector 97">
              <a:extLst>
                <a:ext uri="{FF2B5EF4-FFF2-40B4-BE49-F238E27FC236}">
                  <a16:creationId xmlns:a16="http://schemas.microsoft.com/office/drawing/2014/main" id="{6FA83E94-12BF-45FC-80F4-84A413A839A8}"/>
                </a:ext>
              </a:extLst>
            </p:cNvPr>
            <p:cNvCxnSpPr/>
            <p:nvPr/>
          </p:nvCxnSpPr>
          <p:spPr>
            <a:xfrm>
              <a:off x="1724190" y="17059549"/>
              <a:ext cx="3045895" cy="1000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F0F54226-EF90-4AB2-9F0F-65DB1A6350B1}"/>
                </a:ext>
              </a:extLst>
            </p:cNvPr>
            <p:cNvCxnSpPr/>
            <p:nvPr/>
          </p:nvCxnSpPr>
          <p:spPr>
            <a:xfrm>
              <a:off x="1717840" y="19116949"/>
              <a:ext cx="3045895" cy="100012"/>
            </a:xfrm>
            <a:prstGeom prst="line">
              <a:avLst/>
            </a:prstGeom>
            <a:ln>
              <a:solidFill>
                <a:schemeClr val="bg1">
                  <a:lumMod val="75000"/>
                </a:schemeClr>
              </a:solidFill>
              <a:prstDash val="lgDash"/>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8F00EF44-B1D6-4B79-9BCB-CC35818DE7D1}"/>
                </a:ext>
              </a:extLst>
            </p:cNvPr>
            <p:cNvCxnSpPr/>
            <p:nvPr/>
          </p:nvCxnSpPr>
          <p:spPr>
            <a:xfrm>
              <a:off x="1717840" y="17059549"/>
              <a:ext cx="1397277" cy="2626518"/>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E1EE8E8D-A99A-4799-B10A-C459C7395241}"/>
                </a:ext>
              </a:extLst>
            </p:cNvPr>
            <p:cNvCxnSpPr/>
            <p:nvPr/>
          </p:nvCxnSpPr>
          <p:spPr>
            <a:xfrm>
              <a:off x="3374078" y="16590443"/>
              <a:ext cx="1397277" cy="2626518"/>
            </a:xfrm>
            <a:prstGeom prst="line">
              <a:avLst/>
            </a:prstGeom>
            <a:ln>
              <a:solidFill>
                <a:schemeClr val="bg1">
                  <a:lumMod val="75000"/>
                </a:schemeClr>
              </a:solidFill>
              <a:prstDash val="lgDash"/>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897E8486-4478-467F-96ED-9865B0AC8D74}"/>
                </a:ext>
              </a:extLst>
            </p:cNvPr>
            <p:cNvCxnSpPr/>
            <p:nvPr/>
          </p:nvCxnSpPr>
          <p:spPr>
            <a:xfrm>
              <a:off x="3115117" y="17627397"/>
              <a:ext cx="1654968" cy="1589564"/>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4DDF0F67-B1E6-415F-9787-6F1858A93A4F}"/>
                </a:ext>
              </a:extLst>
            </p:cNvPr>
            <p:cNvCxnSpPr/>
            <p:nvPr/>
          </p:nvCxnSpPr>
          <p:spPr>
            <a:xfrm flipV="1">
              <a:off x="1712125" y="16591713"/>
              <a:ext cx="1649888" cy="2526506"/>
            </a:xfrm>
            <a:prstGeom prst="line">
              <a:avLst/>
            </a:prstGeom>
            <a:ln>
              <a:solidFill>
                <a:schemeClr val="bg1">
                  <a:lumMod val="75000"/>
                </a:schemeClr>
              </a:solidFill>
              <a:prstDash val="lgDash"/>
            </a:ln>
          </p:spPr>
          <p:style>
            <a:lnRef idx="1">
              <a:schemeClr val="dk1"/>
            </a:lnRef>
            <a:fillRef idx="0">
              <a:schemeClr val="dk1"/>
            </a:fillRef>
            <a:effectRef idx="0">
              <a:schemeClr val="dk1"/>
            </a:effectRef>
            <a:fontRef idx="minor">
              <a:schemeClr val="tx1"/>
            </a:fontRef>
          </p:style>
        </p:cxnSp>
        <p:sp>
          <p:nvSpPr>
            <p:cNvPr id="104" name="Freeform 54">
              <a:extLst>
                <a:ext uri="{FF2B5EF4-FFF2-40B4-BE49-F238E27FC236}">
                  <a16:creationId xmlns:a16="http://schemas.microsoft.com/office/drawing/2014/main" id="{693F1CA5-18F1-4D8F-9BC8-241C9AE3F41D}"/>
                </a:ext>
              </a:extLst>
            </p:cNvPr>
            <p:cNvSpPr/>
            <p:nvPr/>
          </p:nvSpPr>
          <p:spPr>
            <a:xfrm>
              <a:off x="1710179" y="17054786"/>
              <a:ext cx="1404938" cy="2633663"/>
            </a:xfrm>
            <a:custGeom>
              <a:avLst/>
              <a:gdLst>
                <a:gd name="connsiteX0" fmla="*/ 0 w 1404938"/>
                <a:gd name="connsiteY0" fmla="*/ 0 h 2633663"/>
                <a:gd name="connsiteX1" fmla="*/ 1404938 w 1404938"/>
                <a:gd name="connsiteY1" fmla="*/ 2633663 h 2633663"/>
                <a:gd name="connsiteX2" fmla="*/ 1404938 w 1404938"/>
                <a:gd name="connsiteY2" fmla="*/ 576263 h 2633663"/>
                <a:gd name="connsiteX3" fmla="*/ 0 w 1404938"/>
                <a:gd name="connsiteY3" fmla="*/ 0 h 2633663"/>
              </a:gdLst>
              <a:ahLst/>
              <a:cxnLst>
                <a:cxn ang="0">
                  <a:pos x="connsiteX0" y="connsiteY0"/>
                </a:cxn>
                <a:cxn ang="0">
                  <a:pos x="connsiteX1" y="connsiteY1"/>
                </a:cxn>
                <a:cxn ang="0">
                  <a:pos x="connsiteX2" y="connsiteY2"/>
                </a:cxn>
                <a:cxn ang="0">
                  <a:pos x="connsiteX3" y="connsiteY3"/>
                </a:cxn>
              </a:cxnLst>
              <a:rect l="l" t="t" r="r" b="b"/>
              <a:pathLst>
                <a:path w="1404938" h="2633663">
                  <a:moveTo>
                    <a:pt x="0" y="0"/>
                  </a:moveTo>
                  <a:lnTo>
                    <a:pt x="1404938" y="2633663"/>
                  </a:lnTo>
                  <a:lnTo>
                    <a:pt x="1404938" y="576263"/>
                  </a:lnTo>
                  <a:lnTo>
                    <a:pt x="0" y="0"/>
                  </a:lnTo>
                  <a:close/>
                </a:path>
              </a:pathLst>
            </a:custGeom>
            <a:solidFill>
              <a:srgbClr val="FC4349"/>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chemeClr val="accent6"/>
                </a:solidFill>
                <a:latin typeface="Segoe UI" panose="020B0502040204020203" pitchFamily="34" charset="0"/>
                <a:cs typeface="Segoe UI" panose="020B0502040204020203" pitchFamily="34" charset="0"/>
              </a:endParaRPr>
            </a:p>
          </p:txBody>
        </p:sp>
        <p:sp>
          <p:nvSpPr>
            <p:cNvPr id="105" name="Oval 104">
              <a:extLst>
                <a:ext uri="{FF2B5EF4-FFF2-40B4-BE49-F238E27FC236}">
                  <a16:creationId xmlns:a16="http://schemas.microsoft.com/office/drawing/2014/main" id="{AA4943EF-13F5-4AFE-B191-B2F50F5E5D12}"/>
                </a:ext>
              </a:extLst>
            </p:cNvPr>
            <p:cNvSpPr/>
            <p:nvPr/>
          </p:nvSpPr>
          <p:spPr>
            <a:xfrm>
              <a:off x="1650767" y="16996692"/>
              <a:ext cx="120770" cy="1207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Segoe UI" panose="020B0502040204020203" pitchFamily="34" charset="0"/>
                <a:cs typeface="Segoe UI" panose="020B0502040204020203" pitchFamily="34" charset="0"/>
              </a:endParaRPr>
            </a:p>
          </p:txBody>
        </p:sp>
        <p:sp>
          <p:nvSpPr>
            <p:cNvPr id="106" name="Oval 105">
              <a:extLst>
                <a:ext uri="{FF2B5EF4-FFF2-40B4-BE49-F238E27FC236}">
                  <a16:creationId xmlns:a16="http://schemas.microsoft.com/office/drawing/2014/main" id="{821BB364-5E52-49BD-A6B2-BA3DDFDA24ED}"/>
                </a:ext>
              </a:extLst>
            </p:cNvPr>
            <p:cNvSpPr/>
            <p:nvPr/>
          </p:nvSpPr>
          <p:spPr>
            <a:xfrm>
              <a:off x="3060447" y="17564631"/>
              <a:ext cx="120770" cy="1207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Segoe UI" panose="020B0502040204020203" pitchFamily="34" charset="0"/>
                <a:cs typeface="Segoe UI" panose="020B0502040204020203" pitchFamily="34" charset="0"/>
              </a:endParaRPr>
            </a:p>
          </p:txBody>
        </p:sp>
        <p:sp>
          <p:nvSpPr>
            <p:cNvPr id="107" name="Oval 106">
              <a:extLst>
                <a:ext uri="{FF2B5EF4-FFF2-40B4-BE49-F238E27FC236}">
                  <a16:creationId xmlns:a16="http://schemas.microsoft.com/office/drawing/2014/main" id="{234C70C5-AB62-4CF5-81C2-319017FF9FB9}"/>
                </a:ext>
              </a:extLst>
            </p:cNvPr>
            <p:cNvSpPr/>
            <p:nvPr/>
          </p:nvSpPr>
          <p:spPr>
            <a:xfrm>
              <a:off x="3056411" y="19632205"/>
              <a:ext cx="120770" cy="1207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Segoe UI" panose="020B0502040204020203" pitchFamily="34" charset="0"/>
                <a:cs typeface="Segoe UI" panose="020B0502040204020203" pitchFamily="34" charset="0"/>
              </a:endParaRPr>
            </a:p>
          </p:txBody>
        </p:sp>
        <p:sp>
          <p:nvSpPr>
            <p:cNvPr id="108" name="TextBox 107">
              <a:extLst>
                <a:ext uri="{FF2B5EF4-FFF2-40B4-BE49-F238E27FC236}">
                  <a16:creationId xmlns:a16="http://schemas.microsoft.com/office/drawing/2014/main" id="{74571887-4137-4D7F-8BEF-D4FE68295C8F}"/>
                </a:ext>
              </a:extLst>
            </p:cNvPr>
            <p:cNvSpPr txBox="1"/>
            <p:nvPr/>
          </p:nvSpPr>
          <p:spPr>
            <a:xfrm>
              <a:off x="2964273" y="19708040"/>
              <a:ext cx="332107" cy="396054"/>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0</a:t>
              </a:r>
              <a:endParaRPr lang="de-CH" dirty="0">
                <a:latin typeface="Segoe UI" panose="020B0502040204020203" pitchFamily="34" charset="0"/>
                <a:cs typeface="Segoe UI" panose="020B0502040204020203" pitchFamily="34" charset="0"/>
              </a:endParaRPr>
            </a:p>
          </p:txBody>
        </p:sp>
        <p:sp>
          <p:nvSpPr>
            <p:cNvPr id="109" name="TextBox 108">
              <a:extLst>
                <a:ext uri="{FF2B5EF4-FFF2-40B4-BE49-F238E27FC236}">
                  <a16:creationId xmlns:a16="http://schemas.microsoft.com/office/drawing/2014/main" id="{3A73B991-D142-4059-B0DA-8692E31DF4CA}"/>
                </a:ext>
              </a:extLst>
            </p:cNvPr>
            <p:cNvSpPr txBox="1"/>
            <p:nvPr/>
          </p:nvSpPr>
          <p:spPr>
            <a:xfrm>
              <a:off x="1559336" y="16652441"/>
              <a:ext cx="332107" cy="396054"/>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1</a:t>
              </a:r>
              <a:endParaRPr lang="de-CH" dirty="0">
                <a:latin typeface="Segoe UI" panose="020B0502040204020203" pitchFamily="34" charset="0"/>
                <a:cs typeface="Segoe UI" panose="020B0502040204020203" pitchFamily="34" charset="0"/>
              </a:endParaRPr>
            </a:p>
          </p:txBody>
        </p:sp>
        <p:sp>
          <p:nvSpPr>
            <p:cNvPr id="110" name="TextBox 109">
              <a:extLst>
                <a:ext uri="{FF2B5EF4-FFF2-40B4-BE49-F238E27FC236}">
                  <a16:creationId xmlns:a16="http://schemas.microsoft.com/office/drawing/2014/main" id="{40F85327-0341-4BFE-AB5E-02D9E1143A53}"/>
                </a:ext>
              </a:extLst>
            </p:cNvPr>
            <p:cNvSpPr txBox="1"/>
            <p:nvPr/>
          </p:nvSpPr>
          <p:spPr>
            <a:xfrm>
              <a:off x="2981634" y="17236092"/>
              <a:ext cx="332107" cy="396054"/>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2</a:t>
              </a:r>
              <a:endParaRPr lang="de-CH" dirty="0">
                <a:latin typeface="Segoe UI" panose="020B0502040204020203" pitchFamily="34" charset="0"/>
                <a:cs typeface="Segoe UI" panose="020B0502040204020203" pitchFamily="34" charset="0"/>
              </a:endParaRPr>
            </a:p>
          </p:txBody>
        </p:sp>
      </p:grpSp>
      <p:grpSp>
        <p:nvGrpSpPr>
          <p:cNvPr id="1101" name="Group 1100">
            <a:extLst>
              <a:ext uri="{FF2B5EF4-FFF2-40B4-BE49-F238E27FC236}">
                <a16:creationId xmlns:a16="http://schemas.microsoft.com/office/drawing/2014/main" id="{8D8BCE16-E9D2-425E-9CF8-2CD53AC79D47}"/>
              </a:ext>
            </a:extLst>
          </p:cNvPr>
          <p:cNvGrpSpPr/>
          <p:nvPr/>
        </p:nvGrpSpPr>
        <p:grpSpPr>
          <a:xfrm>
            <a:off x="12643243" y="28563847"/>
            <a:ext cx="2625755" cy="2640586"/>
            <a:chOff x="12490843" y="15426614"/>
            <a:chExt cx="2625755" cy="2640586"/>
          </a:xfrm>
        </p:grpSpPr>
        <p:sp>
          <p:nvSpPr>
            <p:cNvPr id="1100" name="Rectangle 1099">
              <a:extLst>
                <a:ext uri="{FF2B5EF4-FFF2-40B4-BE49-F238E27FC236}">
                  <a16:creationId xmlns:a16="http://schemas.microsoft.com/office/drawing/2014/main" id="{52B6CB0F-8CC1-4294-8C65-271D1A0E9F38}"/>
                </a:ext>
              </a:extLst>
            </p:cNvPr>
            <p:cNvSpPr/>
            <p:nvPr/>
          </p:nvSpPr>
          <p:spPr>
            <a:xfrm>
              <a:off x="12781517" y="15721800"/>
              <a:ext cx="297316" cy="295420"/>
            </a:xfrm>
            <a:prstGeom prst="rect">
              <a:avLst/>
            </a:prstGeom>
            <a:solidFill>
              <a:srgbClr val="FC4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latin typeface="Segoe UI" panose="020B0502040204020203" pitchFamily="34" charset="0"/>
                <a:cs typeface="Segoe UI" panose="020B0502040204020203" pitchFamily="34" charset="0"/>
              </a:endParaRPr>
            </a:p>
          </p:txBody>
        </p:sp>
        <p:sp>
          <p:nvSpPr>
            <p:cNvPr id="213" name="Rectangle 212">
              <a:extLst>
                <a:ext uri="{FF2B5EF4-FFF2-40B4-BE49-F238E27FC236}">
                  <a16:creationId xmlns:a16="http://schemas.microsoft.com/office/drawing/2014/main" id="{64653CDF-AB84-431E-99F3-6C9A8A4CE0BB}"/>
                </a:ext>
              </a:extLst>
            </p:cNvPr>
            <p:cNvSpPr/>
            <p:nvPr/>
          </p:nvSpPr>
          <p:spPr>
            <a:xfrm>
              <a:off x="13965321" y="16018620"/>
              <a:ext cx="281230" cy="295420"/>
            </a:xfrm>
            <a:prstGeom prst="rect">
              <a:avLst/>
            </a:prstGeom>
            <a:solidFill>
              <a:srgbClr val="FC4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latin typeface="Segoe UI" panose="020B0502040204020203" pitchFamily="34" charset="0"/>
                <a:cs typeface="Segoe UI" panose="020B0502040204020203" pitchFamily="34" charset="0"/>
              </a:endParaRPr>
            </a:p>
          </p:txBody>
        </p:sp>
        <p:sp>
          <p:nvSpPr>
            <p:cNvPr id="214" name="Rectangle 213">
              <a:extLst>
                <a:ext uri="{FF2B5EF4-FFF2-40B4-BE49-F238E27FC236}">
                  <a16:creationId xmlns:a16="http://schemas.microsoft.com/office/drawing/2014/main" id="{3C400621-3F79-4B2C-B2A1-5A075DC8D7B5}"/>
                </a:ext>
              </a:extLst>
            </p:cNvPr>
            <p:cNvSpPr/>
            <p:nvPr/>
          </p:nvSpPr>
          <p:spPr>
            <a:xfrm>
              <a:off x="13965321" y="17771780"/>
              <a:ext cx="281230" cy="295420"/>
            </a:xfrm>
            <a:prstGeom prst="rect">
              <a:avLst/>
            </a:prstGeom>
            <a:solidFill>
              <a:srgbClr val="FC4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latin typeface="Segoe UI" panose="020B0502040204020203" pitchFamily="34" charset="0"/>
                <a:cs typeface="Segoe UI" panose="020B0502040204020203" pitchFamily="34" charset="0"/>
              </a:endParaRPr>
            </a:p>
          </p:txBody>
        </p:sp>
        <p:cxnSp>
          <p:nvCxnSpPr>
            <p:cNvPr id="79" name="Straight Connector 78">
              <a:extLst>
                <a:ext uri="{FF2B5EF4-FFF2-40B4-BE49-F238E27FC236}">
                  <a16:creationId xmlns:a16="http://schemas.microsoft.com/office/drawing/2014/main" id="{99156FB7-22F4-4F14-BB75-72B4F590BA94}"/>
                </a:ext>
              </a:extLst>
            </p:cNvPr>
            <p:cNvCxnSpPr>
              <a:cxnSpLocks/>
            </p:cNvCxnSpPr>
            <p:nvPr/>
          </p:nvCxnSpPr>
          <p:spPr>
            <a:xfrm>
              <a:off x="12491299" y="15728589"/>
              <a:ext cx="2625299"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1ABBDC2-B0CA-4DB3-86CD-1AF6CC6F9D3B}"/>
                </a:ext>
              </a:extLst>
            </p:cNvPr>
            <p:cNvCxnSpPr>
              <a:cxnSpLocks/>
            </p:cNvCxnSpPr>
            <p:nvPr/>
          </p:nvCxnSpPr>
          <p:spPr>
            <a:xfrm>
              <a:off x="12491299" y="16029287"/>
              <a:ext cx="2625299"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E7F7CB6-32AC-4FB8-A1AC-11D53160BCFD}"/>
                </a:ext>
              </a:extLst>
            </p:cNvPr>
            <p:cNvCxnSpPr>
              <a:cxnSpLocks/>
            </p:cNvCxnSpPr>
            <p:nvPr/>
          </p:nvCxnSpPr>
          <p:spPr>
            <a:xfrm>
              <a:off x="12490843" y="16316403"/>
              <a:ext cx="2625755"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F3DA42D-1EAF-4470-8FDD-C09A8DB2FAC3}"/>
                </a:ext>
              </a:extLst>
            </p:cNvPr>
            <p:cNvCxnSpPr>
              <a:cxnSpLocks/>
            </p:cNvCxnSpPr>
            <p:nvPr/>
          </p:nvCxnSpPr>
          <p:spPr>
            <a:xfrm>
              <a:off x="12495578" y="16601271"/>
              <a:ext cx="262102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6214F46-2841-4E68-8BE1-AE0AA22CCD99}"/>
                </a:ext>
              </a:extLst>
            </p:cNvPr>
            <p:cNvCxnSpPr>
              <a:cxnSpLocks/>
            </p:cNvCxnSpPr>
            <p:nvPr/>
          </p:nvCxnSpPr>
          <p:spPr>
            <a:xfrm>
              <a:off x="12495578" y="16901969"/>
              <a:ext cx="262102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B7A623C-01B4-4E34-B9AC-3DFFD8C3D15A}"/>
                </a:ext>
              </a:extLst>
            </p:cNvPr>
            <p:cNvCxnSpPr>
              <a:cxnSpLocks/>
            </p:cNvCxnSpPr>
            <p:nvPr/>
          </p:nvCxnSpPr>
          <p:spPr>
            <a:xfrm>
              <a:off x="12495122" y="17189085"/>
              <a:ext cx="2621476"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4A0BDEA-2B57-4453-A51E-486F72BEAC67}"/>
                </a:ext>
              </a:extLst>
            </p:cNvPr>
            <p:cNvCxnSpPr>
              <a:cxnSpLocks/>
            </p:cNvCxnSpPr>
            <p:nvPr/>
          </p:nvCxnSpPr>
          <p:spPr>
            <a:xfrm>
              <a:off x="12505357" y="17479385"/>
              <a:ext cx="2611241"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7663BC9-2CCC-4EAF-A552-E97EBD095653}"/>
                </a:ext>
              </a:extLst>
            </p:cNvPr>
            <p:cNvCxnSpPr>
              <a:cxnSpLocks/>
            </p:cNvCxnSpPr>
            <p:nvPr/>
          </p:nvCxnSpPr>
          <p:spPr>
            <a:xfrm>
              <a:off x="12505357" y="17780083"/>
              <a:ext cx="2611241"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99" name="Group 1098">
              <a:extLst>
                <a:ext uri="{FF2B5EF4-FFF2-40B4-BE49-F238E27FC236}">
                  <a16:creationId xmlns:a16="http://schemas.microsoft.com/office/drawing/2014/main" id="{6F020F5B-9B01-433C-88A2-F6A1F7839D19}"/>
                </a:ext>
              </a:extLst>
            </p:cNvPr>
            <p:cNvGrpSpPr/>
            <p:nvPr/>
          </p:nvGrpSpPr>
          <p:grpSpPr>
            <a:xfrm rot="5400000">
              <a:off x="12485570" y="15713745"/>
              <a:ext cx="2625755" cy="2051494"/>
              <a:chOff x="12628729" y="15793905"/>
              <a:chExt cx="2625755" cy="2051494"/>
            </a:xfrm>
          </p:grpSpPr>
          <p:cxnSp>
            <p:nvCxnSpPr>
              <p:cNvPr id="203" name="Straight Connector 202">
                <a:extLst>
                  <a:ext uri="{FF2B5EF4-FFF2-40B4-BE49-F238E27FC236}">
                    <a16:creationId xmlns:a16="http://schemas.microsoft.com/office/drawing/2014/main" id="{3290AB94-23C2-415C-804C-D647B85FCDC1}"/>
                  </a:ext>
                </a:extLst>
              </p:cNvPr>
              <p:cNvCxnSpPr>
                <a:cxnSpLocks/>
              </p:cNvCxnSpPr>
              <p:nvPr/>
            </p:nvCxnSpPr>
            <p:spPr>
              <a:xfrm>
                <a:off x="12629185" y="15793905"/>
                <a:ext cx="2625299"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8DE3470-46BC-4BA5-A53E-8D565D900B41}"/>
                  </a:ext>
                </a:extLst>
              </p:cNvPr>
              <p:cNvCxnSpPr>
                <a:cxnSpLocks/>
              </p:cNvCxnSpPr>
              <p:nvPr/>
            </p:nvCxnSpPr>
            <p:spPr>
              <a:xfrm>
                <a:off x="12629185" y="16094603"/>
                <a:ext cx="2625299"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1B8E0677-49A9-48FE-BDE2-D4C315529B35}"/>
                  </a:ext>
                </a:extLst>
              </p:cNvPr>
              <p:cNvCxnSpPr>
                <a:cxnSpLocks/>
              </p:cNvCxnSpPr>
              <p:nvPr/>
            </p:nvCxnSpPr>
            <p:spPr>
              <a:xfrm>
                <a:off x="12628729" y="16381719"/>
                <a:ext cx="2625755"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1CDA555-2607-460C-95C2-EE41E942E87A}"/>
                  </a:ext>
                </a:extLst>
              </p:cNvPr>
              <p:cNvCxnSpPr>
                <a:cxnSpLocks/>
              </p:cNvCxnSpPr>
              <p:nvPr/>
            </p:nvCxnSpPr>
            <p:spPr>
              <a:xfrm>
                <a:off x="12633464" y="16666587"/>
                <a:ext cx="262102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3BAD1A34-7056-4A5C-A86E-8BAFFD85303E}"/>
                  </a:ext>
                </a:extLst>
              </p:cNvPr>
              <p:cNvCxnSpPr>
                <a:cxnSpLocks/>
              </p:cNvCxnSpPr>
              <p:nvPr/>
            </p:nvCxnSpPr>
            <p:spPr>
              <a:xfrm>
                <a:off x="12633464" y="16967285"/>
                <a:ext cx="262102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E7E78C29-76F7-479C-818C-40DD3603E106}"/>
                  </a:ext>
                </a:extLst>
              </p:cNvPr>
              <p:cNvCxnSpPr>
                <a:cxnSpLocks/>
              </p:cNvCxnSpPr>
              <p:nvPr/>
            </p:nvCxnSpPr>
            <p:spPr>
              <a:xfrm>
                <a:off x="12633008" y="17254401"/>
                <a:ext cx="2621476"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F2A634F2-5882-4A01-9DC4-99BD83F3EAFE}"/>
                  </a:ext>
                </a:extLst>
              </p:cNvPr>
              <p:cNvCxnSpPr>
                <a:cxnSpLocks/>
              </p:cNvCxnSpPr>
              <p:nvPr/>
            </p:nvCxnSpPr>
            <p:spPr>
              <a:xfrm>
                <a:off x="12643243" y="17544701"/>
                <a:ext cx="2611241"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02A4519-A5BE-4ACC-BC49-90108C3A6E72}"/>
                  </a:ext>
                </a:extLst>
              </p:cNvPr>
              <p:cNvCxnSpPr>
                <a:cxnSpLocks/>
              </p:cNvCxnSpPr>
              <p:nvPr/>
            </p:nvCxnSpPr>
            <p:spPr>
              <a:xfrm>
                <a:off x="12643243" y="17845399"/>
                <a:ext cx="2611241"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AC142E8B-4BC2-4FD1-AE26-95CD5F1C912B}"/>
                </a:ext>
              </a:extLst>
            </p:cNvPr>
            <p:cNvSpPr/>
            <p:nvPr/>
          </p:nvSpPr>
          <p:spPr>
            <a:xfrm>
              <a:off x="12491300" y="15441902"/>
              <a:ext cx="2625298" cy="262529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Segoe UI" panose="020B0502040204020203" pitchFamily="34" charset="0"/>
                <a:cs typeface="Segoe UI" panose="020B0502040204020203" pitchFamily="34" charset="0"/>
              </a:endParaRPr>
            </a:p>
          </p:txBody>
        </p:sp>
      </p:grpSp>
      <p:pic>
        <p:nvPicPr>
          <p:cNvPr id="216" name="Picture 215">
            <a:extLst>
              <a:ext uri="{FF2B5EF4-FFF2-40B4-BE49-F238E27FC236}">
                <a16:creationId xmlns:a16="http://schemas.microsoft.com/office/drawing/2014/main" id="{5DEEE13F-EC42-43F3-8320-B18734B909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28627" y="28526275"/>
            <a:ext cx="2455345" cy="2663328"/>
          </a:xfrm>
          <a:prstGeom prst="rect">
            <a:avLst/>
          </a:prstGeom>
        </p:spPr>
      </p:pic>
      <p:sp>
        <p:nvSpPr>
          <p:cNvPr id="239" name="Rectangle 238">
            <a:extLst>
              <a:ext uri="{FF2B5EF4-FFF2-40B4-BE49-F238E27FC236}">
                <a16:creationId xmlns:a16="http://schemas.microsoft.com/office/drawing/2014/main" id="{0548E6EC-15EE-4D9C-B763-098A53FD45BB}"/>
              </a:ext>
            </a:extLst>
          </p:cNvPr>
          <p:cNvSpPr/>
          <p:nvPr/>
        </p:nvSpPr>
        <p:spPr>
          <a:xfrm>
            <a:off x="16436716" y="28579135"/>
            <a:ext cx="2625298" cy="262529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Segoe UI" panose="020B0502040204020203" pitchFamily="34" charset="0"/>
              <a:cs typeface="Segoe UI" panose="020B0502040204020203" pitchFamily="34" charset="0"/>
            </a:endParaRPr>
          </a:p>
        </p:txBody>
      </p:sp>
      <mc:AlternateContent xmlns:mc="http://schemas.openxmlformats.org/markup-compatibility/2006">
        <mc:Choice xmlns:a14="http://schemas.microsoft.com/office/drawing/2010/main" Requires="a14">
          <p:sp>
            <p:nvSpPr>
              <p:cNvPr id="1102" name="TextBox 1101">
                <a:extLst>
                  <a:ext uri="{FF2B5EF4-FFF2-40B4-BE49-F238E27FC236}">
                    <a16:creationId xmlns:a16="http://schemas.microsoft.com/office/drawing/2014/main" id="{CAA2383E-F477-42F7-B1E2-6D9F233C428A}"/>
                  </a:ext>
                </a:extLst>
              </p:cNvPr>
              <p:cNvSpPr txBox="1"/>
              <p:nvPr/>
            </p:nvSpPr>
            <p:spPr>
              <a:xfrm>
                <a:off x="669635" y="28903908"/>
                <a:ext cx="3445753" cy="22467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𝑛</m:t>
                      </m:r>
                      <m:r>
                        <a:rPr lang="en-GB" sz="2800" b="0" i="1" smtClean="0">
                          <a:latin typeface="Cambria Math" panose="02040503050406030204" pitchFamily="18" charset="0"/>
                          <a:ea typeface="Cambria Math" panose="02040503050406030204" pitchFamily="18" charset="0"/>
                        </a:rPr>
                        <m:t>∙</m:t>
                      </m:r>
                      <m:d>
                        <m:dPr>
                          <m:ctrlPr>
                            <a:rPr lang="en-GB" sz="2800" b="0" i="1" smtClean="0">
                              <a:latin typeface="Cambria Math" panose="02040503050406030204" pitchFamily="18" charset="0"/>
                              <a:ea typeface="Cambria Math" panose="02040503050406030204" pitchFamily="18" charset="0"/>
                            </a:rPr>
                          </m:ctrlPr>
                        </m:dPr>
                        <m:e>
                          <m:r>
                            <a:rPr lang="en-GB" sz="2800" b="0" i="1" smtClean="0">
                              <a:latin typeface="Cambria Math" panose="02040503050406030204" pitchFamily="18" charset="0"/>
                              <a:ea typeface="Cambria Math" panose="02040503050406030204" pitchFamily="18" charset="0"/>
                            </a:rPr>
                            <m:t>𝑟</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𝑔</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𝑏</m:t>
                          </m:r>
                        </m:e>
                      </m:d>
                      <m:r>
                        <a:rPr lang="en-GB" sz="2800" b="0" i="1" smtClean="0">
                          <a:latin typeface="Cambria Math" panose="02040503050406030204" pitchFamily="18" charset="0"/>
                          <a:ea typeface="Cambria Math" panose="02040503050406030204" pitchFamily="18" charset="0"/>
                        </a:rPr>
                        <m:t>+</m:t>
                      </m:r>
                    </m:oMath>
                  </m:oMathPara>
                </a14:m>
                <a:endParaRPr lang="de-CH" sz="2800" dirty="0">
                  <a:latin typeface="Segoe UI" panose="020B0502040204020203" pitchFamily="34" charset="0"/>
                  <a:cs typeface="Segoe UI" panose="020B0502040204020203" pitchFamily="34" charset="0"/>
                </a:endParaRPr>
              </a:p>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𝑛</m:t>
                      </m:r>
                      <m:r>
                        <a:rPr lang="en-GB" sz="2800" b="0" i="1" smtClean="0">
                          <a:latin typeface="Cambria Math" panose="02040503050406030204" pitchFamily="18" charset="0"/>
                          <a:ea typeface="Cambria Math" panose="02040503050406030204" pitchFamily="18" charset="0"/>
                        </a:rPr>
                        <m:t>∙</m:t>
                      </m:r>
                      <m:d>
                        <m:dPr>
                          <m:ctrlPr>
                            <a:rPr lang="en-GB" sz="2800" b="0" i="1" smtClean="0">
                              <a:latin typeface="Cambria Math" panose="02040503050406030204" pitchFamily="18" charset="0"/>
                              <a:ea typeface="Cambria Math" panose="02040503050406030204" pitchFamily="18" charset="0"/>
                            </a:rPr>
                          </m:ctrlPr>
                        </m:dPr>
                        <m:e>
                          <m:r>
                            <a:rPr lang="en-GB" sz="2800" b="0" i="1" smtClean="0">
                              <a:latin typeface="Cambria Math" panose="02040503050406030204" pitchFamily="18" charset="0"/>
                              <a:ea typeface="Cambria Math" panose="02040503050406030204" pitchFamily="18" charset="0"/>
                            </a:rPr>
                            <m:t>𝑥</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𝑦</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𝑧</m:t>
                          </m:r>
                        </m:e>
                      </m:d>
                      <m:r>
                        <a:rPr lang="en-GB" sz="2800" b="0" i="1" smtClean="0">
                          <a:latin typeface="Cambria Math" panose="02040503050406030204" pitchFamily="18" charset="0"/>
                          <a:ea typeface="Cambria Math" panose="02040503050406030204" pitchFamily="18" charset="0"/>
                        </a:rPr>
                        <m:t>=</m:t>
                      </m:r>
                    </m:oMath>
                  </m:oMathPara>
                </a14:m>
                <a:endParaRPr lang="en-GB" sz="2800" b="0" dirty="0">
                  <a:latin typeface="Segoe UI" panose="020B0502040204020203" pitchFamily="34" charset="0"/>
                  <a:ea typeface="Cambria Math" panose="02040503050406030204" pitchFamily="18" charset="0"/>
                  <a:cs typeface="Segoe UI" panose="020B0502040204020203" pitchFamily="34" charset="0"/>
                </a:endParaRPr>
              </a:p>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ea typeface="Cambria Math" panose="02040503050406030204" pitchFamily="18" charset="0"/>
                        </a:rPr>
                        <m:t>𝑛</m:t>
                      </m:r>
                      <m:r>
                        <a:rPr lang="en-GB" sz="2800" b="0" i="1" smtClean="0">
                          <a:latin typeface="Cambria Math" panose="02040503050406030204" pitchFamily="18" charset="0"/>
                          <a:ea typeface="Cambria Math" panose="02040503050406030204" pitchFamily="18" charset="0"/>
                        </a:rPr>
                        <m:t>∙192 </m:t>
                      </m:r>
                      <m:r>
                        <a:rPr lang="en-GB" sz="2800" b="0" i="1" smtClean="0">
                          <a:latin typeface="Cambria Math" panose="02040503050406030204" pitchFamily="18" charset="0"/>
                          <a:ea typeface="Cambria Math" panose="02040503050406030204" pitchFamily="18" charset="0"/>
                        </a:rPr>
                        <m:t>𝑏𝑦𝑡𝑒𝑠</m:t>
                      </m:r>
                      <m:r>
                        <a:rPr lang="en-GB" sz="2800" b="0" i="1" smtClean="0">
                          <a:latin typeface="Cambria Math" panose="02040503050406030204" pitchFamily="18" charset="0"/>
                          <a:ea typeface="Cambria Math" panose="02040503050406030204" pitchFamily="18" charset="0"/>
                        </a:rPr>
                        <m:t>+</m:t>
                      </m:r>
                    </m:oMath>
                  </m:oMathPara>
                </a14:m>
                <a:endParaRPr lang="en-GB" sz="2800" b="0" dirty="0">
                  <a:latin typeface="Segoe UI" panose="020B0502040204020203" pitchFamily="34" charset="0"/>
                  <a:ea typeface="Cambria Math" panose="02040503050406030204" pitchFamily="18" charset="0"/>
                  <a:cs typeface="Segoe UI" panose="020B0502040204020203" pitchFamily="34" charset="0"/>
                </a:endParaRPr>
              </a:p>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ea typeface="Cambria Math" panose="02040503050406030204" pitchFamily="18" charset="0"/>
                        </a:rPr>
                        <m:t>𝑛</m:t>
                      </m:r>
                      <m:r>
                        <a:rPr lang="en-GB" sz="2800" b="0" i="1" smtClean="0">
                          <a:latin typeface="Cambria Math" panose="02040503050406030204" pitchFamily="18" charset="0"/>
                          <a:ea typeface="Cambria Math" panose="02040503050406030204" pitchFamily="18" charset="0"/>
                        </a:rPr>
                        <m:t>∙192 </m:t>
                      </m:r>
                      <m:r>
                        <a:rPr lang="en-GB" sz="2800" b="0" i="1" smtClean="0">
                          <a:latin typeface="Cambria Math" panose="02040503050406030204" pitchFamily="18" charset="0"/>
                          <a:ea typeface="Cambria Math" panose="02040503050406030204" pitchFamily="18" charset="0"/>
                        </a:rPr>
                        <m:t>𝑏𝑦𝑡𝑒𝑠</m:t>
                      </m:r>
                      <m:r>
                        <a:rPr lang="en-GB" sz="2800" b="0" i="1" smtClean="0">
                          <a:latin typeface="Cambria Math" panose="02040503050406030204" pitchFamily="18" charset="0"/>
                          <a:ea typeface="Cambria Math" panose="02040503050406030204" pitchFamily="18" charset="0"/>
                        </a:rPr>
                        <m:t>=</m:t>
                      </m:r>
                    </m:oMath>
                  </m:oMathPara>
                </a14:m>
                <a:endParaRPr lang="en-GB" sz="2800" b="0" dirty="0">
                  <a:latin typeface="Segoe UI" panose="020B0502040204020203" pitchFamily="34" charset="0"/>
                  <a:ea typeface="Cambria Math" panose="02040503050406030204" pitchFamily="18" charset="0"/>
                  <a:cs typeface="Segoe UI" panose="020B0502040204020203" pitchFamily="34" charset="0"/>
                </a:endParaRPr>
              </a:p>
              <a:p>
                <a:pPr/>
                <a14:m>
                  <m:oMathPara xmlns:m="http://schemas.openxmlformats.org/officeDocument/2006/math">
                    <m:oMathParaPr>
                      <m:jc m:val="centerGroup"/>
                    </m:oMathParaPr>
                    <m:oMath xmlns:m="http://schemas.openxmlformats.org/officeDocument/2006/math">
                      <m:r>
                        <a:rPr lang="en-GB" sz="2800" b="1" i="1" smtClean="0">
                          <a:latin typeface="Cambria Math" panose="02040503050406030204" pitchFamily="18" charset="0"/>
                          <a:ea typeface="Cambria Math" panose="02040503050406030204" pitchFamily="18" charset="0"/>
                        </a:rPr>
                        <m:t>𝒏</m:t>
                      </m:r>
                      <m:r>
                        <a:rPr lang="en-GB" sz="2800" b="1" i="1" smtClean="0">
                          <a:latin typeface="Cambria Math" panose="02040503050406030204" pitchFamily="18" charset="0"/>
                          <a:ea typeface="Cambria Math" panose="02040503050406030204" pitchFamily="18" charset="0"/>
                        </a:rPr>
                        <m:t> ∙</m:t>
                      </m:r>
                      <m:r>
                        <a:rPr lang="en-GB" sz="2800" b="1" i="1" smtClean="0">
                          <a:latin typeface="Cambria Math" panose="02040503050406030204" pitchFamily="18" charset="0"/>
                          <a:ea typeface="Cambria Math" panose="02040503050406030204" pitchFamily="18" charset="0"/>
                        </a:rPr>
                        <m:t>𝟑𝟖𝟒</m:t>
                      </m:r>
                      <m:r>
                        <a:rPr lang="en-GB" sz="2800" b="1" i="1" smtClean="0">
                          <a:latin typeface="Cambria Math" panose="02040503050406030204" pitchFamily="18" charset="0"/>
                          <a:ea typeface="Cambria Math" panose="02040503050406030204" pitchFamily="18" charset="0"/>
                        </a:rPr>
                        <m:t> </m:t>
                      </m:r>
                      <m:r>
                        <a:rPr lang="en-GB" sz="2800" b="1" i="1" smtClean="0">
                          <a:latin typeface="Cambria Math" panose="02040503050406030204" pitchFamily="18" charset="0"/>
                          <a:ea typeface="Cambria Math" panose="02040503050406030204" pitchFamily="18" charset="0"/>
                        </a:rPr>
                        <m:t>𝒃𝒚𝒕𝒆𝒔</m:t>
                      </m:r>
                    </m:oMath>
                  </m:oMathPara>
                </a14:m>
                <a:endParaRPr lang="en-GB" sz="2800" b="1" dirty="0">
                  <a:latin typeface="Segoe UI" panose="020B0502040204020203" pitchFamily="34" charset="0"/>
                  <a:ea typeface="Cambria Math" panose="02040503050406030204" pitchFamily="18" charset="0"/>
                  <a:cs typeface="Segoe UI" panose="020B0502040204020203" pitchFamily="34" charset="0"/>
                </a:endParaRPr>
              </a:p>
            </p:txBody>
          </p:sp>
        </mc:Choice>
        <mc:Fallback>
          <p:sp>
            <p:nvSpPr>
              <p:cNvPr id="1102" name="TextBox 1101">
                <a:extLst>
                  <a:ext uri="{FF2B5EF4-FFF2-40B4-BE49-F238E27FC236}">
                    <a16:creationId xmlns:a16="http://schemas.microsoft.com/office/drawing/2014/main" id="{CAA2383E-F477-42F7-B1E2-6D9F233C428A}"/>
                  </a:ext>
                </a:extLst>
              </p:cNvPr>
              <p:cNvSpPr txBox="1">
                <a:spLocks noRot="1" noChangeAspect="1" noMove="1" noResize="1" noEditPoints="1" noAdjustHandles="1" noChangeArrowheads="1" noChangeShapeType="1" noTextEdit="1"/>
              </p:cNvSpPr>
              <p:nvPr/>
            </p:nvSpPr>
            <p:spPr>
              <a:xfrm>
                <a:off x="669635" y="28903908"/>
                <a:ext cx="3445753" cy="2246769"/>
              </a:xfrm>
              <a:prstGeom prst="rect">
                <a:avLst/>
              </a:prstGeom>
              <a:blipFill>
                <a:blip r:embed="rId9"/>
                <a:stretch>
                  <a:fillRect/>
                </a:stretch>
              </a:blipFill>
            </p:spPr>
            <p:txBody>
              <a:bodyPr/>
              <a:lstStyle/>
              <a:p>
                <a:r>
                  <a:rPr lang="de-CH">
                    <a:noFill/>
                  </a:rPr>
                  <a:t> </a:t>
                </a:r>
              </a:p>
            </p:txBody>
          </p:sp>
        </mc:Fallback>
      </mc:AlternateContent>
      <mc:AlternateContent xmlns:mc="http://schemas.openxmlformats.org/markup-compatibility/2006">
        <mc:Choice xmlns:a14="http://schemas.microsoft.com/office/drawing/2010/main" Requires="a14">
          <p:sp>
            <p:nvSpPr>
              <p:cNvPr id="242" name="TextBox 241">
                <a:extLst>
                  <a:ext uri="{FF2B5EF4-FFF2-40B4-BE49-F238E27FC236}">
                    <a16:creationId xmlns:a16="http://schemas.microsoft.com/office/drawing/2014/main" id="{0C47EF0E-BE66-4D10-AB0B-2E95DC876363}"/>
                  </a:ext>
                </a:extLst>
              </p:cNvPr>
              <p:cNvSpPr txBox="1"/>
              <p:nvPr/>
            </p:nvSpPr>
            <p:spPr>
              <a:xfrm>
                <a:off x="4478328" y="28903908"/>
                <a:ext cx="3445753" cy="22467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𝑛</m:t>
                      </m:r>
                      <m:r>
                        <a:rPr lang="en-GB" sz="2800" b="0" i="1" smtClean="0">
                          <a:latin typeface="Cambria Math" panose="02040503050406030204" pitchFamily="18" charset="0"/>
                          <a:ea typeface="Cambria Math" panose="02040503050406030204" pitchFamily="18" charset="0"/>
                        </a:rPr>
                        <m:t>∙</m:t>
                      </m:r>
                      <m:d>
                        <m:dPr>
                          <m:ctrlPr>
                            <a:rPr lang="en-GB" sz="2800" b="0" i="1" smtClean="0">
                              <a:latin typeface="Cambria Math" panose="02040503050406030204" pitchFamily="18" charset="0"/>
                              <a:ea typeface="Cambria Math" panose="02040503050406030204" pitchFamily="18" charset="0"/>
                            </a:rPr>
                          </m:ctrlPr>
                        </m:dPr>
                        <m:e>
                          <m:r>
                            <a:rPr lang="en-GB" sz="2800" b="0" i="1" smtClean="0">
                              <a:latin typeface="Cambria Math" panose="02040503050406030204" pitchFamily="18" charset="0"/>
                              <a:ea typeface="Cambria Math" panose="02040503050406030204" pitchFamily="18" charset="0"/>
                            </a:rPr>
                            <m:t>𝑟</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𝑔</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𝑏</m:t>
                          </m:r>
                        </m:e>
                      </m:d>
                      <m:r>
                        <a:rPr lang="en-GB" sz="2800" b="0" i="1" smtClean="0">
                          <a:latin typeface="Cambria Math" panose="02040503050406030204" pitchFamily="18" charset="0"/>
                          <a:ea typeface="Cambria Math" panose="02040503050406030204" pitchFamily="18" charset="0"/>
                        </a:rPr>
                        <m:t>+</m:t>
                      </m:r>
                    </m:oMath>
                  </m:oMathPara>
                </a14:m>
                <a:endParaRPr lang="de-CH" sz="2800" dirty="0">
                  <a:latin typeface="Segoe UI" panose="020B0502040204020203" pitchFamily="34" charset="0"/>
                  <a:cs typeface="Segoe UI" panose="020B0502040204020203" pitchFamily="34" charset="0"/>
                </a:endParaRPr>
              </a:p>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𝑛</m:t>
                      </m:r>
                      <m:r>
                        <a:rPr lang="en-GB" sz="2800" b="0" i="1" smtClean="0">
                          <a:latin typeface="Cambria Math" panose="02040503050406030204" pitchFamily="18" charset="0"/>
                          <a:ea typeface="Cambria Math" panose="02040503050406030204" pitchFamily="18" charset="0"/>
                        </a:rPr>
                        <m:t>∙</m:t>
                      </m:r>
                      <m:d>
                        <m:dPr>
                          <m:ctrlPr>
                            <a:rPr lang="en-GB" sz="2800" b="0" i="1" smtClean="0">
                              <a:latin typeface="Cambria Math" panose="02040503050406030204" pitchFamily="18" charset="0"/>
                              <a:ea typeface="Cambria Math" panose="02040503050406030204" pitchFamily="18" charset="0"/>
                            </a:rPr>
                          </m:ctrlPr>
                        </m:dPr>
                        <m:e>
                          <m:r>
                            <a:rPr lang="en-GB" sz="2800" b="0" i="1" smtClean="0">
                              <a:latin typeface="Cambria Math" panose="02040503050406030204" pitchFamily="18" charset="0"/>
                              <a:ea typeface="Cambria Math" panose="02040503050406030204" pitchFamily="18" charset="0"/>
                            </a:rPr>
                            <m:t>𝑥</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𝑦</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𝑧</m:t>
                          </m:r>
                        </m:e>
                      </m:d>
                      <m:r>
                        <a:rPr lang="en-GB" sz="2800" b="0" i="1" smtClean="0">
                          <a:latin typeface="Cambria Math" panose="02040503050406030204" pitchFamily="18" charset="0"/>
                          <a:ea typeface="Cambria Math" panose="02040503050406030204" pitchFamily="18" charset="0"/>
                        </a:rPr>
                        <m:t>=</m:t>
                      </m:r>
                    </m:oMath>
                  </m:oMathPara>
                </a14:m>
                <a:endParaRPr lang="en-GB" sz="2800" b="0" dirty="0">
                  <a:latin typeface="Segoe UI" panose="020B0502040204020203" pitchFamily="34" charset="0"/>
                  <a:ea typeface="Cambria Math" panose="02040503050406030204" pitchFamily="18" charset="0"/>
                  <a:cs typeface="Segoe UI" panose="020B0502040204020203" pitchFamily="34" charset="0"/>
                </a:endParaRPr>
              </a:p>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ea typeface="Cambria Math" panose="02040503050406030204" pitchFamily="18" charset="0"/>
                        </a:rPr>
                        <m:t>𝑛</m:t>
                      </m:r>
                      <m:r>
                        <a:rPr lang="en-GB" sz="2800" b="0" i="1" smtClean="0">
                          <a:latin typeface="Cambria Math" panose="02040503050406030204" pitchFamily="18" charset="0"/>
                          <a:ea typeface="Cambria Math" panose="02040503050406030204" pitchFamily="18" charset="0"/>
                        </a:rPr>
                        <m:t>∙24 </m:t>
                      </m:r>
                      <m:r>
                        <a:rPr lang="en-GB" sz="2800" b="0" i="1" smtClean="0">
                          <a:latin typeface="Cambria Math" panose="02040503050406030204" pitchFamily="18" charset="0"/>
                          <a:ea typeface="Cambria Math" panose="02040503050406030204" pitchFamily="18" charset="0"/>
                        </a:rPr>
                        <m:t>𝑏𝑦𝑡𝑒𝑠</m:t>
                      </m:r>
                      <m:r>
                        <a:rPr lang="en-GB" sz="2800" b="0" i="1" smtClean="0">
                          <a:latin typeface="Cambria Math" panose="02040503050406030204" pitchFamily="18" charset="0"/>
                          <a:ea typeface="Cambria Math" panose="02040503050406030204" pitchFamily="18" charset="0"/>
                        </a:rPr>
                        <m:t>+</m:t>
                      </m:r>
                    </m:oMath>
                  </m:oMathPara>
                </a14:m>
                <a:endParaRPr lang="en-GB" sz="2800" b="0" dirty="0">
                  <a:latin typeface="Segoe UI" panose="020B0502040204020203" pitchFamily="34" charset="0"/>
                  <a:ea typeface="Cambria Math" panose="02040503050406030204" pitchFamily="18" charset="0"/>
                  <a:cs typeface="Segoe UI" panose="020B0502040204020203" pitchFamily="34" charset="0"/>
                </a:endParaRPr>
              </a:p>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ea typeface="Cambria Math" panose="02040503050406030204" pitchFamily="18" charset="0"/>
                        </a:rPr>
                        <m:t>𝑛</m:t>
                      </m:r>
                      <m:r>
                        <a:rPr lang="en-GB" sz="2800" b="0" i="1" smtClean="0">
                          <a:latin typeface="Cambria Math" panose="02040503050406030204" pitchFamily="18" charset="0"/>
                          <a:ea typeface="Cambria Math" panose="02040503050406030204" pitchFamily="18" charset="0"/>
                        </a:rPr>
                        <m:t>∙96 </m:t>
                      </m:r>
                      <m:r>
                        <a:rPr lang="en-GB" sz="2800" b="0" i="1" smtClean="0">
                          <a:latin typeface="Cambria Math" panose="02040503050406030204" pitchFamily="18" charset="0"/>
                          <a:ea typeface="Cambria Math" panose="02040503050406030204" pitchFamily="18" charset="0"/>
                        </a:rPr>
                        <m:t>𝑏𝑦𝑡𝑒𝑠</m:t>
                      </m:r>
                      <m:r>
                        <a:rPr lang="en-GB" sz="2800" b="0" i="1" smtClean="0">
                          <a:latin typeface="Cambria Math" panose="02040503050406030204" pitchFamily="18" charset="0"/>
                          <a:ea typeface="Cambria Math" panose="02040503050406030204" pitchFamily="18" charset="0"/>
                        </a:rPr>
                        <m:t>=</m:t>
                      </m:r>
                    </m:oMath>
                  </m:oMathPara>
                </a14:m>
                <a:endParaRPr lang="en-GB" sz="2800" b="0" dirty="0">
                  <a:latin typeface="Segoe UI" panose="020B0502040204020203" pitchFamily="34" charset="0"/>
                  <a:ea typeface="Cambria Math" panose="02040503050406030204" pitchFamily="18" charset="0"/>
                  <a:cs typeface="Segoe UI" panose="020B0502040204020203" pitchFamily="34" charset="0"/>
                </a:endParaRPr>
              </a:p>
              <a:p>
                <a:pPr/>
                <a14:m>
                  <m:oMathPara xmlns:m="http://schemas.openxmlformats.org/officeDocument/2006/math">
                    <m:oMathParaPr>
                      <m:jc m:val="centerGroup"/>
                    </m:oMathParaPr>
                    <m:oMath xmlns:m="http://schemas.openxmlformats.org/officeDocument/2006/math">
                      <m:r>
                        <a:rPr lang="en-GB" sz="2800" b="1" i="1" smtClean="0">
                          <a:latin typeface="Cambria Math" panose="02040503050406030204" pitchFamily="18" charset="0"/>
                          <a:ea typeface="Cambria Math" panose="02040503050406030204" pitchFamily="18" charset="0"/>
                        </a:rPr>
                        <m:t>𝒏</m:t>
                      </m:r>
                      <m:r>
                        <a:rPr lang="en-GB" sz="2800" b="1" i="1" smtClean="0">
                          <a:latin typeface="Cambria Math" panose="02040503050406030204" pitchFamily="18" charset="0"/>
                          <a:ea typeface="Cambria Math" panose="02040503050406030204" pitchFamily="18" charset="0"/>
                        </a:rPr>
                        <m:t> ∙</m:t>
                      </m:r>
                      <m:r>
                        <a:rPr lang="en-GB" sz="2800" b="1" i="1" smtClean="0">
                          <a:latin typeface="Cambria Math" panose="02040503050406030204" pitchFamily="18" charset="0"/>
                          <a:ea typeface="Cambria Math" panose="02040503050406030204" pitchFamily="18" charset="0"/>
                        </a:rPr>
                        <m:t>𝟏𝟐𝟎</m:t>
                      </m:r>
                      <m:r>
                        <a:rPr lang="en-GB" sz="2800" b="1" i="1" smtClean="0">
                          <a:latin typeface="Cambria Math" panose="02040503050406030204" pitchFamily="18" charset="0"/>
                          <a:ea typeface="Cambria Math" panose="02040503050406030204" pitchFamily="18" charset="0"/>
                        </a:rPr>
                        <m:t> </m:t>
                      </m:r>
                      <m:r>
                        <a:rPr lang="en-GB" sz="2800" b="1" i="1" smtClean="0">
                          <a:latin typeface="Cambria Math" panose="02040503050406030204" pitchFamily="18" charset="0"/>
                          <a:ea typeface="Cambria Math" panose="02040503050406030204" pitchFamily="18" charset="0"/>
                        </a:rPr>
                        <m:t>𝒃𝒚𝒕𝒆𝒔</m:t>
                      </m:r>
                    </m:oMath>
                  </m:oMathPara>
                </a14:m>
                <a:endParaRPr lang="en-GB" sz="2800" b="1" dirty="0">
                  <a:latin typeface="Segoe UI" panose="020B0502040204020203" pitchFamily="34" charset="0"/>
                  <a:ea typeface="Cambria Math" panose="02040503050406030204" pitchFamily="18" charset="0"/>
                  <a:cs typeface="Segoe UI" panose="020B0502040204020203" pitchFamily="34" charset="0"/>
                </a:endParaRPr>
              </a:p>
            </p:txBody>
          </p:sp>
        </mc:Choice>
        <mc:Fallback>
          <p:sp>
            <p:nvSpPr>
              <p:cNvPr id="242" name="TextBox 241">
                <a:extLst>
                  <a:ext uri="{FF2B5EF4-FFF2-40B4-BE49-F238E27FC236}">
                    <a16:creationId xmlns:a16="http://schemas.microsoft.com/office/drawing/2014/main" id="{0C47EF0E-BE66-4D10-AB0B-2E95DC876363}"/>
                  </a:ext>
                </a:extLst>
              </p:cNvPr>
              <p:cNvSpPr txBox="1">
                <a:spLocks noRot="1" noChangeAspect="1" noMove="1" noResize="1" noEditPoints="1" noAdjustHandles="1" noChangeArrowheads="1" noChangeShapeType="1" noTextEdit="1"/>
              </p:cNvSpPr>
              <p:nvPr/>
            </p:nvSpPr>
            <p:spPr>
              <a:xfrm>
                <a:off x="4478328" y="28903908"/>
                <a:ext cx="3445753" cy="2246769"/>
              </a:xfrm>
              <a:prstGeom prst="rect">
                <a:avLst/>
              </a:prstGeom>
              <a:blipFill>
                <a:blip r:embed="rId10"/>
                <a:stretch>
                  <a:fillRect/>
                </a:stretch>
              </a:blipFill>
            </p:spPr>
            <p:txBody>
              <a:bodyPr/>
              <a:lstStyle/>
              <a:p>
                <a:r>
                  <a:rPr lang="de-CH">
                    <a:noFill/>
                  </a:rPr>
                  <a:t> </a:t>
                </a:r>
              </a:p>
            </p:txBody>
          </p:sp>
        </mc:Fallback>
      </mc:AlternateContent>
      <p:pic>
        <p:nvPicPr>
          <p:cNvPr id="8" name="Picture 7">
            <a:extLst>
              <a:ext uri="{FF2B5EF4-FFF2-40B4-BE49-F238E27FC236}">
                <a16:creationId xmlns:a16="http://schemas.microsoft.com/office/drawing/2014/main" id="{1F35212E-145F-4692-AAEF-C2AE80FDF30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332887" y="9867661"/>
            <a:ext cx="2883331" cy="2883331"/>
          </a:xfrm>
          <a:prstGeom prst="rect">
            <a:avLst/>
          </a:prstGeom>
        </p:spPr>
      </p:pic>
      <p:pic>
        <p:nvPicPr>
          <p:cNvPr id="10" name="Picture 9">
            <a:extLst>
              <a:ext uri="{FF2B5EF4-FFF2-40B4-BE49-F238E27FC236}">
                <a16:creationId xmlns:a16="http://schemas.microsoft.com/office/drawing/2014/main" id="{FEA5E57B-7C75-4A40-9814-55CA092763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467132" y="12128688"/>
            <a:ext cx="3709339" cy="3709339"/>
          </a:xfrm>
          <a:prstGeom prst="rect">
            <a:avLst/>
          </a:prstGeom>
        </p:spPr>
      </p:pic>
      <p:pic>
        <p:nvPicPr>
          <p:cNvPr id="14" name="Picture 13">
            <a:extLst>
              <a:ext uri="{FF2B5EF4-FFF2-40B4-BE49-F238E27FC236}">
                <a16:creationId xmlns:a16="http://schemas.microsoft.com/office/drawing/2014/main" id="{38F7C192-4D2F-40D1-9A9C-0B60A21AC86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971133" y="13918050"/>
            <a:ext cx="4912503" cy="4912503"/>
          </a:xfrm>
          <a:prstGeom prst="rect">
            <a:avLst/>
          </a:prstGeom>
        </p:spPr>
      </p:pic>
      <p:pic>
        <p:nvPicPr>
          <p:cNvPr id="26" name="Picture 25">
            <a:extLst>
              <a:ext uri="{FF2B5EF4-FFF2-40B4-BE49-F238E27FC236}">
                <a16:creationId xmlns:a16="http://schemas.microsoft.com/office/drawing/2014/main" id="{232B68BE-9CC7-4344-B0B6-B797CCD027E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767285" y="14850520"/>
            <a:ext cx="5583146" cy="5583146"/>
          </a:xfrm>
          <a:prstGeom prst="rect">
            <a:avLst/>
          </a:prstGeom>
        </p:spPr>
      </p:pic>
      <p:pic>
        <p:nvPicPr>
          <p:cNvPr id="225" name="Picture 224">
            <a:extLst>
              <a:ext uri="{FF2B5EF4-FFF2-40B4-BE49-F238E27FC236}">
                <a16:creationId xmlns:a16="http://schemas.microsoft.com/office/drawing/2014/main" id="{37DDCECC-9053-4B4F-93A9-28DE53D6BF5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9994136">
            <a:off x="-9761" y="19703771"/>
            <a:ext cx="4473415" cy="4473415"/>
          </a:xfrm>
          <a:prstGeom prst="rect">
            <a:avLst/>
          </a:prstGeom>
        </p:spPr>
      </p:pic>
      <p:pic>
        <p:nvPicPr>
          <p:cNvPr id="235" name="Picture 234">
            <a:extLst>
              <a:ext uri="{FF2B5EF4-FFF2-40B4-BE49-F238E27FC236}">
                <a16:creationId xmlns:a16="http://schemas.microsoft.com/office/drawing/2014/main" id="{2893FA95-3AD2-4D7F-A765-C0003F5702F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299723">
            <a:off x="2891651" y="18934513"/>
            <a:ext cx="3654401" cy="3654401"/>
          </a:xfrm>
          <a:prstGeom prst="rect">
            <a:avLst/>
          </a:prstGeom>
        </p:spPr>
      </p:pic>
      <p:pic>
        <p:nvPicPr>
          <p:cNvPr id="240" name="Picture 239">
            <a:extLst>
              <a:ext uri="{FF2B5EF4-FFF2-40B4-BE49-F238E27FC236}">
                <a16:creationId xmlns:a16="http://schemas.microsoft.com/office/drawing/2014/main" id="{00CDD45B-90D4-42F4-AD4D-64FFACB18B4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99173" y="13835217"/>
            <a:ext cx="5133435" cy="5133435"/>
          </a:xfrm>
          <a:prstGeom prst="rect">
            <a:avLst/>
          </a:prstGeom>
        </p:spPr>
      </p:pic>
      <p:pic>
        <p:nvPicPr>
          <p:cNvPr id="243" name="Picture 242">
            <a:extLst>
              <a:ext uri="{FF2B5EF4-FFF2-40B4-BE49-F238E27FC236}">
                <a16:creationId xmlns:a16="http://schemas.microsoft.com/office/drawing/2014/main" id="{CFB924BA-22CD-4FB0-9FA5-9A9A241394E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653400">
            <a:off x="465627" y="15128030"/>
            <a:ext cx="3427332" cy="3427332"/>
          </a:xfrm>
          <a:prstGeom prst="rect">
            <a:avLst/>
          </a:prstGeom>
        </p:spPr>
      </p:pic>
      <p:pic>
        <p:nvPicPr>
          <p:cNvPr id="245" name="Picture 244">
            <a:extLst>
              <a:ext uri="{FF2B5EF4-FFF2-40B4-BE49-F238E27FC236}">
                <a16:creationId xmlns:a16="http://schemas.microsoft.com/office/drawing/2014/main" id="{B0B80770-084F-4A8D-80B4-FFC2E6F16E6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77425" y="12890560"/>
            <a:ext cx="3334679" cy="3334679"/>
          </a:xfrm>
          <a:prstGeom prst="rect">
            <a:avLst/>
          </a:prstGeom>
        </p:spPr>
      </p:pic>
      <p:pic>
        <p:nvPicPr>
          <p:cNvPr id="249" name="Picture 248">
            <a:extLst>
              <a:ext uri="{FF2B5EF4-FFF2-40B4-BE49-F238E27FC236}">
                <a16:creationId xmlns:a16="http://schemas.microsoft.com/office/drawing/2014/main" id="{DE89D007-14F8-4E67-9CED-C02C99ED1FC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83363" y="9588996"/>
            <a:ext cx="3273588" cy="3273588"/>
          </a:xfrm>
          <a:prstGeom prst="rect">
            <a:avLst/>
          </a:prstGeom>
        </p:spPr>
      </p:pic>
      <p:pic>
        <p:nvPicPr>
          <p:cNvPr id="251" name="Picture 250">
            <a:extLst>
              <a:ext uri="{FF2B5EF4-FFF2-40B4-BE49-F238E27FC236}">
                <a16:creationId xmlns:a16="http://schemas.microsoft.com/office/drawing/2014/main" id="{C3234B0B-3CF4-4CD6-B1BB-1F3F52DACFF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20626003">
            <a:off x="6243598" y="10435744"/>
            <a:ext cx="2726509" cy="2726509"/>
          </a:xfrm>
          <a:prstGeom prst="rect">
            <a:avLst/>
          </a:prstGeom>
        </p:spPr>
      </p:pic>
      <p:pic>
        <p:nvPicPr>
          <p:cNvPr id="253" name="Picture 252">
            <a:extLst>
              <a:ext uri="{FF2B5EF4-FFF2-40B4-BE49-F238E27FC236}">
                <a16:creationId xmlns:a16="http://schemas.microsoft.com/office/drawing/2014/main" id="{DF30DAFD-5841-433C-8028-6A8ACD76D63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3903294">
            <a:off x="4562717" y="11335019"/>
            <a:ext cx="2449442" cy="2449442"/>
          </a:xfrm>
          <a:prstGeom prst="rect">
            <a:avLst/>
          </a:prstGeom>
        </p:spPr>
      </p:pic>
      <p:pic>
        <p:nvPicPr>
          <p:cNvPr id="255" name="Picture 254">
            <a:extLst>
              <a:ext uri="{FF2B5EF4-FFF2-40B4-BE49-F238E27FC236}">
                <a16:creationId xmlns:a16="http://schemas.microsoft.com/office/drawing/2014/main" id="{9612C5E1-0801-479D-8CFD-7BBA077B588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176788" y="9612763"/>
            <a:ext cx="2337504" cy="2337504"/>
          </a:xfrm>
          <a:prstGeom prst="rect">
            <a:avLst/>
          </a:prstGeom>
        </p:spPr>
      </p:pic>
      <p:pic>
        <p:nvPicPr>
          <p:cNvPr id="35" name="Picture 34">
            <a:extLst>
              <a:ext uri="{FF2B5EF4-FFF2-40B4-BE49-F238E27FC236}">
                <a16:creationId xmlns:a16="http://schemas.microsoft.com/office/drawing/2014/main" id="{96C5A39C-EFC1-4F0D-8739-DCD034384BC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725815" y="11579628"/>
            <a:ext cx="3880314" cy="3880314"/>
          </a:xfrm>
          <a:prstGeom prst="rect">
            <a:avLst/>
          </a:prstGeom>
        </p:spPr>
      </p:pic>
      <p:pic>
        <p:nvPicPr>
          <p:cNvPr id="20" name="Picture 19">
            <a:extLst>
              <a:ext uri="{FF2B5EF4-FFF2-40B4-BE49-F238E27FC236}">
                <a16:creationId xmlns:a16="http://schemas.microsoft.com/office/drawing/2014/main" id="{17F99CB5-E31B-4A6A-8D75-E690435FAE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72224" y="10859253"/>
            <a:ext cx="12142857" cy="13171428"/>
          </a:xfrm>
          <a:prstGeom prst="rect">
            <a:avLst/>
          </a:prstGeom>
        </p:spPr>
      </p:pic>
      <p:sp>
        <p:nvSpPr>
          <p:cNvPr id="133" name="Isosceles Triangle 132">
            <a:extLst>
              <a:ext uri="{FF2B5EF4-FFF2-40B4-BE49-F238E27FC236}">
                <a16:creationId xmlns:a16="http://schemas.microsoft.com/office/drawing/2014/main" id="{2FCD4D70-932C-46C9-BA47-4717D5673F66}"/>
              </a:ext>
            </a:extLst>
          </p:cNvPr>
          <p:cNvSpPr/>
          <p:nvPr/>
        </p:nvSpPr>
        <p:spPr>
          <a:xfrm rot="16895643">
            <a:off x="16527630" y="17189080"/>
            <a:ext cx="3292503" cy="8350162"/>
          </a:xfrm>
          <a:prstGeom prst="triangle">
            <a:avLst/>
          </a:prstGeom>
          <a:gradFill flip="none" rotWithShape="1">
            <a:gsLst>
              <a:gs pos="0">
                <a:srgbClr val="D7DADB"/>
              </a:gs>
              <a:gs pos="50000">
                <a:srgbClr val="D7DADB">
                  <a:alpha val="7000"/>
                  <a:lumMod val="80000"/>
                </a:srgbClr>
              </a:gs>
              <a:gs pos="100000">
                <a:srgbClr val="D7DADB">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latin typeface="Segoe UI" panose="020B0502040204020203" pitchFamily="34" charset="0"/>
              <a:cs typeface="Segoe UI" panose="020B0502040204020203" pitchFamily="34" charset="0"/>
            </a:endParaRPr>
          </a:p>
        </p:txBody>
      </p:sp>
      <p:grpSp>
        <p:nvGrpSpPr>
          <p:cNvPr id="134" name="Group 133">
            <a:extLst>
              <a:ext uri="{FF2B5EF4-FFF2-40B4-BE49-F238E27FC236}">
                <a16:creationId xmlns:a16="http://schemas.microsoft.com/office/drawing/2014/main" id="{3001AA75-AB3E-435E-9CDE-A5C830F16C39}"/>
              </a:ext>
            </a:extLst>
          </p:cNvPr>
          <p:cNvGrpSpPr/>
          <p:nvPr/>
        </p:nvGrpSpPr>
        <p:grpSpPr>
          <a:xfrm>
            <a:off x="20901810" y="20656423"/>
            <a:ext cx="3223391" cy="3223391"/>
            <a:chOff x="16306800" y="8401050"/>
            <a:chExt cx="5619750" cy="5619750"/>
          </a:xfrm>
        </p:grpSpPr>
        <p:sp>
          <p:nvSpPr>
            <p:cNvPr id="135" name="Oval 134">
              <a:extLst>
                <a:ext uri="{FF2B5EF4-FFF2-40B4-BE49-F238E27FC236}">
                  <a16:creationId xmlns:a16="http://schemas.microsoft.com/office/drawing/2014/main" id="{5C5B022E-5BF4-4D4F-AB5B-C49A5B821DF9}"/>
                </a:ext>
              </a:extLst>
            </p:cNvPr>
            <p:cNvSpPr/>
            <p:nvPr/>
          </p:nvSpPr>
          <p:spPr>
            <a:xfrm>
              <a:off x="16306800" y="8401050"/>
              <a:ext cx="5619750" cy="5619750"/>
            </a:xfrm>
            <a:prstGeom prst="ellipse">
              <a:avLst/>
            </a:prstGeom>
            <a:solidFill>
              <a:srgbClr val="111111"/>
            </a:solidFill>
            <a:ln w="127000">
              <a:solidFill>
                <a:srgbClr val="D7DA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latin typeface="Segoe UI" panose="020B0502040204020203" pitchFamily="34" charset="0"/>
                <a:cs typeface="Segoe UI" panose="020B0502040204020203" pitchFamily="34" charset="0"/>
              </a:endParaRPr>
            </a:p>
          </p:txBody>
        </p:sp>
        <p:pic>
          <p:nvPicPr>
            <p:cNvPr id="136" name="Picture 135">
              <a:extLst>
                <a:ext uri="{FF2B5EF4-FFF2-40B4-BE49-F238E27FC236}">
                  <a16:creationId xmlns:a16="http://schemas.microsoft.com/office/drawing/2014/main" id="{229157DB-BA20-4782-8A3C-F25311B5BFF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6429377" y="8786224"/>
              <a:ext cx="5407777" cy="5032710"/>
            </a:xfrm>
            <a:prstGeom prst="ellipse">
              <a:avLst/>
            </a:prstGeom>
          </p:spPr>
        </p:pic>
      </p:grpSp>
      <p:sp>
        <p:nvSpPr>
          <p:cNvPr id="138" name="TextBox 137">
            <a:extLst>
              <a:ext uri="{FF2B5EF4-FFF2-40B4-BE49-F238E27FC236}">
                <a16:creationId xmlns:a16="http://schemas.microsoft.com/office/drawing/2014/main" id="{6F840485-36F9-4B6D-A061-C13F9E6055FB}"/>
              </a:ext>
            </a:extLst>
          </p:cNvPr>
          <p:cNvSpPr txBox="1"/>
          <p:nvPr/>
        </p:nvSpPr>
        <p:spPr>
          <a:xfrm>
            <a:off x="24238695" y="20746148"/>
            <a:ext cx="3288080" cy="707886"/>
          </a:xfrm>
          <a:prstGeom prst="rect">
            <a:avLst/>
          </a:prstGeom>
          <a:noFill/>
        </p:spPr>
        <p:txBody>
          <a:bodyPr wrap="none" rtlCol="0">
            <a:spAutoFit/>
          </a:bodyPr>
          <a:lstStyle/>
          <a:p>
            <a:r>
              <a:rPr lang="de-CH" sz="4000" dirty="0">
                <a:latin typeface="Segoe UI Black" panose="020B0A02040204020203" pitchFamily="34" charset="0"/>
                <a:ea typeface="Segoe UI Black" panose="020B0A02040204020203" pitchFamily="34" charset="0"/>
                <a:cs typeface="Segoe UI" panose="020B0502040204020203" pitchFamily="34" charset="0"/>
              </a:rPr>
              <a:t>Nested </a:t>
            </a:r>
            <a:r>
              <a:rPr lang="de-CH" sz="4000" dirty="0">
                <a:solidFill>
                  <a:srgbClr val="FC4349"/>
                </a:solidFill>
                <a:latin typeface="Segoe UI Black" panose="020B0A02040204020203" pitchFamily="34" charset="0"/>
                <a:ea typeface="Segoe UI Black" panose="020B0A02040204020203" pitchFamily="34" charset="0"/>
                <a:cs typeface="Segoe UI" panose="020B0502040204020203" pitchFamily="34" charset="0"/>
              </a:rPr>
              <a:t>Data</a:t>
            </a:r>
          </a:p>
        </p:txBody>
      </p:sp>
      <p:sp>
        <p:nvSpPr>
          <p:cNvPr id="40" name="Rectangle 39">
            <a:extLst>
              <a:ext uri="{FF2B5EF4-FFF2-40B4-BE49-F238E27FC236}">
                <a16:creationId xmlns:a16="http://schemas.microsoft.com/office/drawing/2014/main" id="{BEC8624B-7E15-46E8-BC19-9F862451D3D5}"/>
              </a:ext>
            </a:extLst>
          </p:cNvPr>
          <p:cNvSpPr/>
          <p:nvPr/>
        </p:nvSpPr>
        <p:spPr>
          <a:xfrm>
            <a:off x="24238695" y="21470634"/>
            <a:ext cx="5526455" cy="2246769"/>
          </a:xfrm>
          <a:prstGeom prst="rect">
            <a:avLst/>
          </a:prstGeom>
        </p:spPr>
        <p:txBody>
          <a:bodyPr wrap="square">
            <a:spAutoFit/>
          </a:bodyPr>
          <a:lstStyle/>
          <a:p>
            <a:r>
              <a:rPr lang="en-US" sz="2800" dirty="0">
                <a:latin typeface="Segoe UI" panose="020B0502040204020203" pitchFamily="34" charset="0"/>
                <a:ea typeface="Times New Roman" panose="02020603050405020304" pitchFamily="18" charset="0"/>
                <a:cs typeface="Segoe UI" panose="020B0502040204020203" pitchFamily="34" charset="0"/>
              </a:rPr>
              <a:t>Data points can be nested in </a:t>
            </a:r>
          </a:p>
          <a:p>
            <a:r>
              <a:rPr lang="en-US" sz="2800" dirty="0">
                <a:latin typeface="Segoe UI" panose="020B0502040204020203" pitchFamily="34" charset="0"/>
                <a:cs typeface="Segoe UI" panose="020B0502040204020203" pitchFamily="34" charset="0"/>
              </a:rPr>
              <a:t>arbitrary depth. Depending on the performance of the device a data layer may contain 3 to 17 </a:t>
            </a:r>
          </a:p>
          <a:p>
            <a:r>
              <a:rPr lang="en-US" sz="2800" dirty="0">
                <a:latin typeface="Segoe UI" panose="020B0502040204020203" pitchFamily="34" charset="0"/>
                <a:cs typeface="Segoe UI" panose="020B0502040204020203" pitchFamily="34" charset="0"/>
              </a:rPr>
              <a:t>million data points.</a:t>
            </a:r>
            <a:endParaRPr lang="de-CH" sz="2800" dirty="0">
              <a:latin typeface="Segoe UI" panose="020B0502040204020203" pitchFamily="34" charset="0"/>
              <a:cs typeface="Segoe UI" panose="020B0502040204020203" pitchFamily="34" charset="0"/>
            </a:endParaRPr>
          </a:p>
        </p:txBody>
      </p:sp>
      <p:sp>
        <p:nvSpPr>
          <p:cNvPr id="141" name="Isosceles Triangle 140">
            <a:extLst>
              <a:ext uri="{FF2B5EF4-FFF2-40B4-BE49-F238E27FC236}">
                <a16:creationId xmlns:a16="http://schemas.microsoft.com/office/drawing/2014/main" id="{4A78ACF3-8B31-4785-94F8-0A4074B37305}"/>
              </a:ext>
            </a:extLst>
          </p:cNvPr>
          <p:cNvSpPr/>
          <p:nvPr/>
        </p:nvSpPr>
        <p:spPr>
          <a:xfrm rot="5400000">
            <a:off x="19272633" y="32644833"/>
            <a:ext cx="1121390" cy="470257"/>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Segoe UI" panose="020B0502040204020203" pitchFamily="34" charset="0"/>
              <a:cs typeface="Segoe UI" panose="020B0502040204020203" pitchFamily="34" charset="0"/>
            </a:endParaRPr>
          </a:p>
        </p:txBody>
      </p:sp>
      <p:sp>
        <p:nvSpPr>
          <p:cNvPr id="111" name="TextBox 110">
            <a:extLst>
              <a:ext uri="{FF2B5EF4-FFF2-40B4-BE49-F238E27FC236}">
                <a16:creationId xmlns:a16="http://schemas.microsoft.com/office/drawing/2014/main" id="{3BF634B5-397E-419C-8372-CF092F5642EB}"/>
              </a:ext>
            </a:extLst>
          </p:cNvPr>
          <p:cNvSpPr txBox="1"/>
          <p:nvPr/>
        </p:nvSpPr>
        <p:spPr>
          <a:xfrm>
            <a:off x="430980" y="35304849"/>
            <a:ext cx="9272688" cy="1323439"/>
          </a:xfrm>
          <a:prstGeom prst="rect">
            <a:avLst/>
          </a:prstGeom>
          <a:noFill/>
        </p:spPr>
        <p:txBody>
          <a:bodyPr wrap="square" rtlCol="0">
            <a:spAutoFit/>
          </a:bodyPr>
          <a:lstStyle/>
          <a:p>
            <a:r>
              <a:rPr lang="de-CH" sz="4000" dirty="0">
                <a:latin typeface="Segoe UI Black" panose="020B0A02040204020203" pitchFamily="34" charset="0"/>
                <a:ea typeface="Segoe UI Black" panose="020B0A02040204020203" pitchFamily="34" charset="0"/>
                <a:cs typeface="Segoe UI" panose="020B0502040204020203" pitchFamily="34" charset="0"/>
              </a:rPr>
              <a:t>Acknowledgements </a:t>
            </a:r>
          </a:p>
          <a:p>
            <a:r>
              <a:rPr lang="de-CH" sz="4000" dirty="0">
                <a:solidFill>
                  <a:srgbClr val="FC4349"/>
                </a:solidFill>
                <a:latin typeface="Segoe UI Black" panose="020B0A02040204020203" pitchFamily="34" charset="0"/>
                <a:ea typeface="Segoe UI Black" panose="020B0A02040204020203" pitchFamily="34" charset="0"/>
                <a:cs typeface="Segoe UI" panose="020B0502040204020203" pitchFamily="34" charset="0"/>
              </a:rPr>
              <a:t>&amp;</a:t>
            </a:r>
            <a:r>
              <a:rPr lang="de-CH" sz="4000" dirty="0">
                <a:latin typeface="Segoe UI Black" panose="020B0A02040204020203" pitchFamily="34" charset="0"/>
                <a:ea typeface="Segoe UI Black" panose="020B0A02040204020203" pitchFamily="34" charset="0"/>
                <a:cs typeface="Segoe UI" panose="020B0502040204020203" pitchFamily="34" charset="0"/>
              </a:rPr>
              <a:t> References</a:t>
            </a:r>
            <a:endParaRPr lang="de-CH" sz="4000" dirty="0">
              <a:solidFill>
                <a:srgbClr val="FC4349"/>
              </a:solidFill>
              <a:latin typeface="Segoe UI Black" panose="020B0A02040204020203" pitchFamily="34" charset="0"/>
              <a:ea typeface="Segoe UI Black" panose="020B0A02040204020203" pitchFamily="34" charset="0"/>
              <a:cs typeface="Segoe UI" panose="020B0502040204020203" pitchFamily="34" charset="0"/>
            </a:endParaRPr>
          </a:p>
        </p:txBody>
      </p:sp>
      <p:sp>
        <p:nvSpPr>
          <p:cNvPr id="112" name="Rectangle 111">
            <a:extLst>
              <a:ext uri="{FF2B5EF4-FFF2-40B4-BE49-F238E27FC236}">
                <a16:creationId xmlns:a16="http://schemas.microsoft.com/office/drawing/2014/main" id="{88AB5B76-6504-4C29-B863-3E1A6977D7D4}"/>
              </a:ext>
            </a:extLst>
          </p:cNvPr>
          <p:cNvSpPr/>
          <p:nvPr/>
        </p:nvSpPr>
        <p:spPr>
          <a:xfrm>
            <a:off x="430980" y="36683394"/>
            <a:ext cx="9272688" cy="523220"/>
          </a:xfrm>
          <a:prstGeom prst="rect">
            <a:avLst/>
          </a:prstGeom>
        </p:spPr>
        <p:txBody>
          <a:bodyPr wrap="square">
            <a:spAutoFit/>
          </a:bodyPr>
          <a:lstStyle/>
          <a:p>
            <a:r>
              <a:rPr lang="en-US" sz="2800" dirty="0">
                <a:latin typeface="Segoe UI" panose="020B0502040204020203" pitchFamily="34" charset="0"/>
                <a:ea typeface="Times New Roman" panose="02020603050405020304" pitchFamily="18" charset="0"/>
                <a:cs typeface="Segoe UI" panose="020B0502040204020203" pitchFamily="34" charset="0"/>
              </a:rPr>
              <a:t>This work was supported by </a:t>
            </a:r>
            <a:r>
              <a:rPr lang="en-US" sz="2800" dirty="0">
                <a:solidFill>
                  <a:srgbClr val="FC4349"/>
                </a:solidFill>
                <a:latin typeface="Segoe UI" panose="020B0502040204020203" pitchFamily="34" charset="0"/>
                <a:ea typeface="Times New Roman" panose="02020603050405020304" pitchFamily="18" charset="0"/>
                <a:cs typeface="Segoe UI" panose="020B0502040204020203" pitchFamily="34" charset="0"/>
              </a:rPr>
              <a:t>NCCR </a:t>
            </a:r>
            <a:r>
              <a:rPr lang="en-US" sz="2800" dirty="0" err="1">
                <a:solidFill>
                  <a:srgbClr val="FC4349"/>
                </a:solidFill>
                <a:latin typeface="Segoe UI" panose="020B0502040204020203" pitchFamily="34" charset="0"/>
                <a:ea typeface="Times New Roman" panose="02020603050405020304" pitchFamily="18" charset="0"/>
                <a:cs typeface="Segoe UI" panose="020B0502040204020203" pitchFamily="34" charset="0"/>
              </a:rPr>
              <a:t>TransCure</a:t>
            </a:r>
            <a:r>
              <a:rPr lang="en-US" sz="2800" dirty="0">
                <a:latin typeface="Segoe UI" panose="020B0502040204020203" pitchFamily="34" charset="0"/>
                <a:ea typeface="Times New Roman" panose="02020603050405020304" pitchFamily="18" charset="0"/>
                <a:cs typeface="Segoe UI" panose="020B0502040204020203" pitchFamily="34" charset="0"/>
              </a:rPr>
              <a:t>. ​</a:t>
            </a:r>
          </a:p>
        </p:txBody>
      </p:sp>
      <p:sp>
        <p:nvSpPr>
          <p:cNvPr id="114" name="Rectangle 113">
            <a:extLst>
              <a:ext uri="{FF2B5EF4-FFF2-40B4-BE49-F238E27FC236}">
                <a16:creationId xmlns:a16="http://schemas.microsoft.com/office/drawing/2014/main" id="{CEE5E5F3-B35F-4858-9D70-1C9AB8273C62}"/>
              </a:ext>
            </a:extLst>
          </p:cNvPr>
          <p:cNvSpPr/>
          <p:nvPr/>
        </p:nvSpPr>
        <p:spPr>
          <a:xfrm>
            <a:off x="468081" y="37326034"/>
            <a:ext cx="8723532" cy="4524315"/>
          </a:xfrm>
          <a:prstGeom prst="rect">
            <a:avLst/>
          </a:prstGeom>
        </p:spPr>
        <p:txBody>
          <a:bodyPr wrap="square">
            <a:spAutoFit/>
          </a:bodyPr>
          <a:lstStyle/>
          <a:p>
            <a:r>
              <a:rPr lang="en-US" sz="2400" dirty="0" err="1">
                <a:latin typeface="Segoe UI" panose="020B0502040204020203" pitchFamily="34" charset="0"/>
                <a:ea typeface="Times New Roman" panose="02020603050405020304" pitchFamily="18" charset="0"/>
                <a:cs typeface="Segoe UI" panose="020B0502040204020203" pitchFamily="34" charset="0"/>
              </a:rPr>
              <a:t>Papadatos</a:t>
            </a:r>
            <a:r>
              <a:rPr lang="en-US" sz="2400" dirty="0">
                <a:latin typeface="Segoe UI" panose="020B0502040204020203" pitchFamily="34" charset="0"/>
                <a:ea typeface="Times New Roman" panose="02020603050405020304" pitchFamily="18" charset="0"/>
                <a:cs typeface="Segoe UI" panose="020B0502040204020203" pitchFamily="34" charset="0"/>
              </a:rPr>
              <a:t>, G. et al. SureChEMBL: a large-scale, chemically annotated patent document database. Nucleic Acids Res. 44, D1220–D1228 (</a:t>
            </a:r>
            <a:r>
              <a:rPr lang="en-US" sz="2400" b="1" dirty="0">
                <a:latin typeface="Segoe UI" panose="020B0502040204020203" pitchFamily="34" charset="0"/>
                <a:ea typeface="Times New Roman" panose="02020603050405020304" pitchFamily="18" charset="0"/>
                <a:cs typeface="Segoe UI" panose="020B0502040204020203" pitchFamily="34" charset="0"/>
              </a:rPr>
              <a:t>2016</a:t>
            </a:r>
            <a:r>
              <a:rPr lang="en-US" sz="2400" dirty="0">
                <a:latin typeface="Segoe UI" panose="020B0502040204020203" pitchFamily="34" charset="0"/>
                <a:ea typeface="Times New Roman" panose="02020603050405020304" pitchFamily="18" charset="0"/>
                <a:cs typeface="Segoe UI" panose="020B0502040204020203" pitchFamily="34" charset="0"/>
              </a:rPr>
              <a:t>)</a:t>
            </a:r>
          </a:p>
          <a:p>
            <a:r>
              <a:rPr lang="en-US" sz="2400" dirty="0" err="1">
                <a:latin typeface="Segoe UI" panose="020B0502040204020203" pitchFamily="34" charset="0"/>
                <a:ea typeface="Times New Roman" panose="02020603050405020304" pitchFamily="18" charset="0"/>
                <a:cs typeface="Segoe UI" panose="020B0502040204020203" pitchFamily="34" charset="0"/>
              </a:rPr>
              <a:t>Awale</a:t>
            </a:r>
            <a:r>
              <a:rPr lang="en-US" sz="2400" dirty="0">
                <a:latin typeface="Segoe UI" panose="020B0502040204020203" pitchFamily="34" charset="0"/>
                <a:ea typeface="Times New Roman" panose="02020603050405020304" pitchFamily="18" charset="0"/>
                <a:cs typeface="Segoe UI" panose="020B0502040204020203" pitchFamily="34" charset="0"/>
              </a:rPr>
              <a:t>, M., Probst, D. &amp; </a:t>
            </a:r>
            <a:r>
              <a:rPr lang="en-US" sz="2400" dirty="0" err="1">
                <a:latin typeface="Segoe UI" panose="020B0502040204020203" pitchFamily="34" charset="0"/>
                <a:ea typeface="Times New Roman" panose="02020603050405020304" pitchFamily="18" charset="0"/>
                <a:cs typeface="Segoe UI" panose="020B0502040204020203" pitchFamily="34" charset="0"/>
              </a:rPr>
              <a:t>Reymond</a:t>
            </a:r>
            <a:r>
              <a:rPr lang="en-US" sz="2400" dirty="0">
                <a:latin typeface="Segoe UI" panose="020B0502040204020203" pitchFamily="34" charset="0"/>
                <a:ea typeface="Times New Roman" panose="02020603050405020304" pitchFamily="18" charset="0"/>
                <a:cs typeface="Segoe UI" panose="020B0502040204020203" pitchFamily="34" charset="0"/>
              </a:rPr>
              <a:t>, J.-L. WebMolCS: A Web-Based Interface for Visualizing Molecules in Three-Dimensional Chemical Spaces. J. Chem. Inf. Model. 57, 643–649 (</a:t>
            </a:r>
            <a:r>
              <a:rPr lang="en-US" sz="2400" b="1" dirty="0">
                <a:latin typeface="Segoe UI" panose="020B0502040204020203" pitchFamily="34" charset="0"/>
                <a:ea typeface="Times New Roman" panose="02020603050405020304" pitchFamily="18" charset="0"/>
                <a:cs typeface="Segoe UI" panose="020B0502040204020203" pitchFamily="34" charset="0"/>
              </a:rPr>
              <a:t>2017</a:t>
            </a:r>
            <a:r>
              <a:rPr lang="en-US" sz="2400" dirty="0">
                <a:latin typeface="Segoe UI" panose="020B0502040204020203" pitchFamily="34" charset="0"/>
                <a:ea typeface="Times New Roman" panose="02020603050405020304" pitchFamily="18" charset="0"/>
                <a:cs typeface="Segoe UI" panose="020B0502040204020203" pitchFamily="34" charset="0"/>
              </a:rPr>
              <a:t>)</a:t>
            </a:r>
          </a:p>
          <a:p>
            <a:r>
              <a:rPr lang="en-US" sz="2400" dirty="0" err="1">
                <a:latin typeface="Segoe UI" panose="020B0502040204020203" pitchFamily="34" charset="0"/>
                <a:ea typeface="Times New Roman" panose="02020603050405020304" pitchFamily="18" charset="0"/>
                <a:cs typeface="Segoe UI" panose="020B0502040204020203" pitchFamily="34" charset="0"/>
              </a:rPr>
              <a:t>Tetko</a:t>
            </a:r>
            <a:r>
              <a:rPr lang="en-US" sz="2400" dirty="0">
                <a:latin typeface="Segoe UI" panose="020B0502040204020203" pitchFamily="34" charset="0"/>
                <a:ea typeface="Times New Roman" panose="02020603050405020304" pitchFamily="18" charset="0"/>
                <a:cs typeface="Segoe UI" panose="020B0502040204020203" pitchFamily="34" charset="0"/>
              </a:rPr>
              <a:t>, I. V., </a:t>
            </a:r>
            <a:r>
              <a:rPr lang="en-US" sz="2400" dirty="0" err="1">
                <a:latin typeface="Segoe UI" panose="020B0502040204020203" pitchFamily="34" charset="0"/>
                <a:ea typeface="Times New Roman" panose="02020603050405020304" pitchFamily="18" charset="0"/>
                <a:cs typeface="Segoe UI" panose="020B0502040204020203" pitchFamily="34" charset="0"/>
              </a:rPr>
              <a:t>Engkvist</a:t>
            </a:r>
            <a:r>
              <a:rPr lang="en-US" sz="2400" dirty="0">
                <a:latin typeface="Segoe UI" panose="020B0502040204020203" pitchFamily="34" charset="0"/>
                <a:ea typeface="Times New Roman" panose="02020603050405020304" pitchFamily="18" charset="0"/>
                <a:cs typeface="Segoe UI" panose="020B0502040204020203" pitchFamily="34" charset="0"/>
              </a:rPr>
              <a:t>, O., Koch, U., </a:t>
            </a:r>
            <a:r>
              <a:rPr lang="en-US" sz="2400" dirty="0" err="1">
                <a:latin typeface="Segoe UI" panose="020B0502040204020203" pitchFamily="34" charset="0"/>
                <a:ea typeface="Times New Roman" panose="02020603050405020304" pitchFamily="18" charset="0"/>
                <a:cs typeface="Segoe UI" panose="020B0502040204020203" pitchFamily="34" charset="0"/>
              </a:rPr>
              <a:t>Reymond</a:t>
            </a:r>
            <a:r>
              <a:rPr lang="en-US" sz="2400" dirty="0">
                <a:latin typeface="Segoe UI" panose="020B0502040204020203" pitchFamily="34" charset="0"/>
                <a:ea typeface="Times New Roman" panose="02020603050405020304" pitchFamily="18" charset="0"/>
                <a:cs typeface="Segoe UI" panose="020B0502040204020203" pitchFamily="34" charset="0"/>
              </a:rPr>
              <a:t>, J.-L. &amp; Chen, H. BIGCHEM: Challenges and Opportunities for Big Data Analysis in Chemistry. Mol. Inform. 35, 615–621 (</a:t>
            </a:r>
            <a:r>
              <a:rPr lang="en-US" sz="2400" b="1" dirty="0">
                <a:latin typeface="Segoe UI" panose="020B0502040204020203" pitchFamily="34" charset="0"/>
                <a:ea typeface="Times New Roman" panose="02020603050405020304" pitchFamily="18" charset="0"/>
                <a:cs typeface="Segoe UI" panose="020B0502040204020203" pitchFamily="34" charset="0"/>
              </a:rPr>
              <a:t>2016</a:t>
            </a:r>
            <a:r>
              <a:rPr lang="en-US" sz="2400" dirty="0">
                <a:latin typeface="Segoe UI" panose="020B0502040204020203" pitchFamily="34" charset="0"/>
                <a:ea typeface="Times New Roman" panose="02020603050405020304" pitchFamily="18" charset="0"/>
                <a:cs typeface="Segoe UI" panose="020B0502040204020203" pitchFamily="34" charset="0"/>
              </a:rPr>
              <a:t>)</a:t>
            </a:r>
          </a:p>
          <a:p>
            <a:r>
              <a:rPr lang="en-US" sz="2400" dirty="0">
                <a:latin typeface="Segoe UI" panose="020B0502040204020203" pitchFamily="34" charset="0"/>
                <a:ea typeface="Times New Roman" panose="02020603050405020304" pitchFamily="18" charset="0"/>
                <a:cs typeface="Segoe UI" panose="020B0502040204020203" pitchFamily="34" charset="0"/>
              </a:rPr>
              <a:t>Probst, D. &amp; </a:t>
            </a:r>
            <a:r>
              <a:rPr lang="en-US" sz="2400" dirty="0" err="1">
                <a:latin typeface="Segoe UI" panose="020B0502040204020203" pitchFamily="34" charset="0"/>
                <a:ea typeface="Times New Roman" panose="02020603050405020304" pitchFamily="18" charset="0"/>
                <a:cs typeface="Segoe UI" panose="020B0502040204020203" pitchFamily="34" charset="0"/>
              </a:rPr>
              <a:t>Reymond</a:t>
            </a:r>
            <a:r>
              <a:rPr lang="en-US" sz="2400" dirty="0">
                <a:latin typeface="Segoe UI" panose="020B0502040204020203" pitchFamily="34" charset="0"/>
                <a:ea typeface="Times New Roman" panose="02020603050405020304" pitchFamily="18" charset="0"/>
                <a:cs typeface="Segoe UI" panose="020B0502040204020203" pitchFamily="34" charset="0"/>
              </a:rPr>
              <a:t>, J.-L. FUn: A Framework for Interactive Visualizations of Large, High Dimensional Datasets on the Web, </a:t>
            </a:r>
            <a:r>
              <a:rPr lang="en-US" sz="2400" b="1" dirty="0">
                <a:latin typeface="Segoe UI" panose="020B0502040204020203" pitchFamily="34" charset="0"/>
                <a:ea typeface="Times New Roman" panose="02020603050405020304" pitchFamily="18" charset="0"/>
                <a:cs typeface="Segoe UI" panose="020B0502040204020203" pitchFamily="34" charset="0"/>
              </a:rPr>
              <a:t>Submitted</a:t>
            </a:r>
          </a:p>
        </p:txBody>
      </p:sp>
      <p:pic>
        <p:nvPicPr>
          <p:cNvPr id="233" name="Picture 232">
            <a:extLst>
              <a:ext uri="{FF2B5EF4-FFF2-40B4-BE49-F238E27FC236}">
                <a16:creationId xmlns:a16="http://schemas.microsoft.com/office/drawing/2014/main" id="{3766A1D2-FEFA-4B96-8221-202EA14DC6CC}"/>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rot="1142173">
            <a:off x="5744254" y="18171571"/>
            <a:ext cx="4423504" cy="4423504"/>
          </a:xfrm>
          <a:prstGeom prst="rect">
            <a:avLst/>
          </a:prstGeom>
        </p:spPr>
      </p:pic>
      <p:pic>
        <p:nvPicPr>
          <p:cNvPr id="4" name="Picture 3">
            <a:extLst>
              <a:ext uri="{FF2B5EF4-FFF2-40B4-BE49-F238E27FC236}">
                <a16:creationId xmlns:a16="http://schemas.microsoft.com/office/drawing/2014/main" id="{006B335E-DA64-4C57-B297-909C552CB216}"/>
              </a:ext>
            </a:extLst>
          </p:cNvPr>
          <p:cNvPicPr>
            <a:picLocks noChangeAspect="1"/>
          </p:cNvPicPr>
          <p:nvPr/>
        </p:nvPicPr>
        <p:blipFill>
          <a:blip r:embed="rId27"/>
          <a:stretch>
            <a:fillRect/>
          </a:stretch>
        </p:blipFill>
        <p:spPr>
          <a:xfrm>
            <a:off x="20528900" y="28578361"/>
            <a:ext cx="9233264" cy="5836290"/>
          </a:xfrm>
          <a:prstGeom prst="rect">
            <a:avLst/>
          </a:prstGeom>
        </p:spPr>
      </p:pic>
      <p:pic>
        <p:nvPicPr>
          <p:cNvPr id="6" name="Picture 5">
            <a:extLst>
              <a:ext uri="{FF2B5EF4-FFF2-40B4-BE49-F238E27FC236}">
                <a16:creationId xmlns:a16="http://schemas.microsoft.com/office/drawing/2014/main" id="{C37EAE37-1A39-44EA-96C0-F6ACEE20F34E}"/>
              </a:ext>
            </a:extLst>
          </p:cNvPr>
          <p:cNvPicPr>
            <a:picLocks noChangeAspect="1"/>
          </p:cNvPicPr>
          <p:nvPr/>
        </p:nvPicPr>
        <p:blipFill rotWithShape="1">
          <a:blip r:embed="rId28">
            <a:extLst>
              <a:ext uri="{28A0092B-C50C-407E-A947-70E740481C1C}">
                <a14:useLocalDpi xmlns:a14="http://schemas.microsoft.com/office/drawing/2010/main" val="0"/>
              </a:ext>
            </a:extLst>
          </a:blip>
          <a:srcRect l="639" t="693" r="41004" b="7658"/>
          <a:stretch/>
        </p:blipFill>
        <p:spPr>
          <a:xfrm>
            <a:off x="23339242" y="35229900"/>
            <a:ext cx="6425908" cy="6989781"/>
          </a:xfrm>
          <a:prstGeom prst="rect">
            <a:avLst/>
          </a:prstGeom>
        </p:spPr>
      </p:pic>
      <p:pic>
        <p:nvPicPr>
          <p:cNvPr id="9" name="Picture 8">
            <a:extLst>
              <a:ext uri="{FF2B5EF4-FFF2-40B4-BE49-F238E27FC236}">
                <a16:creationId xmlns:a16="http://schemas.microsoft.com/office/drawing/2014/main" id="{94B050FC-394A-4E6D-B1E2-605594BA9804}"/>
              </a:ext>
            </a:extLst>
          </p:cNvPr>
          <p:cNvPicPr>
            <a:picLocks noChangeAspect="1"/>
          </p:cNvPicPr>
          <p:nvPr/>
        </p:nvPicPr>
        <p:blipFill rotWithShape="1">
          <a:blip r:embed="rId29">
            <a:extLst>
              <a:ext uri="{28A0092B-C50C-407E-A947-70E740481C1C}">
                <a14:useLocalDpi xmlns:a14="http://schemas.microsoft.com/office/drawing/2010/main" val="0"/>
              </a:ext>
            </a:extLst>
          </a:blip>
          <a:srcRect t="709"/>
          <a:stretch/>
        </p:blipFill>
        <p:spPr>
          <a:xfrm>
            <a:off x="9299061" y="35001149"/>
            <a:ext cx="6856298" cy="5964224"/>
          </a:xfrm>
          <a:prstGeom prst="rect">
            <a:avLst/>
          </a:prstGeom>
        </p:spPr>
      </p:pic>
      <p:pic>
        <p:nvPicPr>
          <p:cNvPr id="16" name="Picture 15">
            <a:extLst>
              <a:ext uri="{FF2B5EF4-FFF2-40B4-BE49-F238E27FC236}">
                <a16:creationId xmlns:a16="http://schemas.microsoft.com/office/drawing/2014/main" id="{861CF8B1-C86E-4020-B99A-E6DA04ADC122}"/>
              </a:ext>
            </a:extLst>
          </p:cNvPr>
          <p:cNvPicPr>
            <a:picLocks noChangeAspect="1"/>
          </p:cNvPicPr>
          <p:nvPr/>
        </p:nvPicPr>
        <p:blipFill rotWithShape="1">
          <a:blip r:embed="rId30">
            <a:extLst>
              <a:ext uri="{28A0092B-C50C-407E-A947-70E740481C1C}">
                <a14:useLocalDpi xmlns:a14="http://schemas.microsoft.com/office/drawing/2010/main" val="0"/>
              </a:ext>
            </a:extLst>
          </a:blip>
          <a:srcRect t="712"/>
          <a:stretch/>
        </p:blipFill>
        <p:spPr>
          <a:xfrm>
            <a:off x="16620281" y="35225315"/>
            <a:ext cx="6621791" cy="5740058"/>
          </a:xfrm>
          <a:prstGeom prst="rect">
            <a:avLst/>
          </a:prstGeom>
        </p:spPr>
      </p:pic>
      <p:sp>
        <p:nvSpPr>
          <p:cNvPr id="131" name="Rectangle 130">
            <a:extLst>
              <a:ext uri="{FF2B5EF4-FFF2-40B4-BE49-F238E27FC236}">
                <a16:creationId xmlns:a16="http://schemas.microsoft.com/office/drawing/2014/main" id="{F3696F4C-D102-42B1-BF8D-38C9E770C3C1}"/>
              </a:ext>
            </a:extLst>
          </p:cNvPr>
          <p:cNvSpPr/>
          <p:nvPr/>
        </p:nvSpPr>
        <p:spPr>
          <a:xfrm>
            <a:off x="22708744" y="36812619"/>
            <a:ext cx="6095380" cy="1938992"/>
          </a:xfrm>
          <a:prstGeom prst="rect">
            <a:avLst/>
          </a:prstGeom>
        </p:spPr>
        <p:txBody>
          <a:bodyPr wrap="square">
            <a:spAutoFit/>
          </a:bodyPr>
          <a:lstStyle/>
          <a:p>
            <a:r>
              <a:rPr lang="en-US" sz="2400" dirty="0">
                <a:solidFill>
                  <a:srgbClr val="FF0000"/>
                </a:solidFill>
                <a:latin typeface="Segoe UI" panose="020B0502040204020203" pitchFamily="34" charset="0"/>
                <a:ea typeface="Times New Roman" panose="02020603050405020304" pitchFamily="18" charset="0"/>
                <a:cs typeface="Segoe UI" panose="020B0502040204020203" pitchFamily="34" charset="0"/>
              </a:rPr>
              <a:t>Right</a:t>
            </a:r>
            <a:r>
              <a:rPr lang="en-US" sz="2400" dirty="0">
                <a:latin typeface="Segoe UI" panose="020B0502040204020203" pitchFamily="34" charset="0"/>
                <a:ea typeface="Times New Roman" panose="02020603050405020304" pitchFamily="18" charset="0"/>
                <a:cs typeface="Segoe UI" panose="020B0502040204020203" pitchFamily="34" charset="0"/>
              </a:rPr>
              <a:t> Zoomed in view of the </a:t>
            </a:r>
          </a:p>
          <a:p>
            <a:r>
              <a:rPr lang="en-US" sz="2400" dirty="0">
                <a:latin typeface="Segoe UI" panose="020B0502040204020203" pitchFamily="34" charset="0"/>
                <a:ea typeface="Times New Roman" panose="02020603050405020304" pitchFamily="18" charset="0"/>
                <a:cs typeface="Segoe UI" panose="020B0502040204020203" pitchFamily="34" charset="0"/>
              </a:rPr>
              <a:t>atom-pair fingerprint space </a:t>
            </a:r>
          </a:p>
          <a:p>
            <a:r>
              <a:rPr lang="en-US" sz="2400" dirty="0">
                <a:latin typeface="Segoe UI" panose="020B0502040204020203" pitchFamily="34" charset="0"/>
                <a:ea typeface="Times New Roman" panose="02020603050405020304" pitchFamily="18" charset="0"/>
                <a:cs typeface="Segoe UI" panose="020B0502040204020203" pitchFamily="34" charset="0"/>
              </a:rPr>
              <a:t>of SureChEMBL. </a:t>
            </a:r>
            <a:r>
              <a:rPr lang="en-GB" sz="2400" dirty="0">
                <a:latin typeface="Segoe UI" panose="020B0502040204020203" pitchFamily="34" charset="0"/>
                <a:cs typeface="Segoe UI" panose="020B0502040204020203" pitchFamily="34" charset="0"/>
              </a:rPr>
              <a:t>The </a:t>
            </a:r>
            <a:r>
              <a:rPr lang="en-GB" sz="2400" dirty="0" err="1">
                <a:latin typeface="Segoe UI" panose="020B0502040204020203" pitchFamily="34" charset="0"/>
                <a:cs typeface="Segoe UI" panose="020B0502040204020203" pitchFamily="34" charset="0"/>
              </a:rPr>
              <a:t>color</a:t>
            </a:r>
            <a:r>
              <a:rPr lang="en-GB" sz="2400" dirty="0">
                <a:latin typeface="Segoe UI" panose="020B0502040204020203" pitchFamily="34" charset="0"/>
                <a:cs typeface="Segoe UI" panose="020B0502040204020203" pitchFamily="34" charset="0"/>
              </a:rPr>
              <a:t> </a:t>
            </a:r>
          </a:p>
          <a:p>
            <a:r>
              <a:rPr lang="en-GB" sz="2400" dirty="0">
                <a:latin typeface="Segoe UI" panose="020B0502040204020203" pitchFamily="34" charset="0"/>
                <a:cs typeface="Segoe UI" panose="020B0502040204020203" pitchFamily="34" charset="0"/>
              </a:rPr>
              <a:t>map represents the </a:t>
            </a:r>
          </a:p>
          <a:p>
            <a:r>
              <a:rPr lang="en-GB" sz="2400" dirty="0">
                <a:latin typeface="Segoe UI" panose="020B0502040204020203" pitchFamily="34" charset="0"/>
                <a:cs typeface="Segoe UI" panose="020B0502040204020203" pitchFamily="34" charset="0"/>
              </a:rPr>
              <a:t>carbon count. </a:t>
            </a:r>
            <a:endParaRPr lang="de-CH" sz="2400" dirty="0">
              <a:latin typeface="Segoe UI" panose="020B0502040204020203" pitchFamily="34" charset="0"/>
              <a:cs typeface="Segoe UI" panose="020B0502040204020203" pitchFamily="34" charset="0"/>
            </a:endParaRPr>
          </a:p>
        </p:txBody>
      </p:sp>
      <p:sp>
        <p:nvSpPr>
          <p:cNvPr id="137" name="Rectangle 136">
            <a:extLst>
              <a:ext uri="{FF2B5EF4-FFF2-40B4-BE49-F238E27FC236}">
                <a16:creationId xmlns:a16="http://schemas.microsoft.com/office/drawing/2014/main" id="{DFA63D11-8D3E-429F-8D54-A7FFBF82CDF1}"/>
              </a:ext>
            </a:extLst>
          </p:cNvPr>
          <p:cNvSpPr/>
          <p:nvPr/>
        </p:nvSpPr>
        <p:spPr>
          <a:xfrm>
            <a:off x="20528900" y="34536206"/>
            <a:ext cx="9233264" cy="1200329"/>
          </a:xfrm>
          <a:prstGeom prst="rect">
            <a:avLst/>
          </a:prstGeom>
        </p:spPr>
        <p:txBody>
          <a:bodyPr wrap="square">
            <a:spAutoFit/>
          </a:bodyPr>
          <a:lstStyle/>
          <a:p>
            <a:r>
              <a:rPr lang="en-US" sz="2400" dirty="0">
                <a:solidFill>
                  <a:srgbClr val="FF0000"/>
                </a:solidFill>
                <a:latin typeface="Segoe UI" panose="020B0502040204020203" pitchFamily="34" charset="0"/>
                <a:ea typeface="Times New Roman" panose="02020603050405020304" pitchFamily="18" charset="0"/>
                <a:cs typeface="Segoe UI" panose="020B0502040204020203" pitchFamily="34" charset="0"/>
              </a:rPr>
              <a:t>Top</a:t>
            </a:r>
            <a:r>
              <a:rPr lang="en-US" sz="2400" dirty="0">
                <a:latin typeface="Segoe UI" panose="020B0502040204020203" pitchFamily="34" charset="0"/>
                <a:ea typeface="Times New Roman" panose="02020603050405020304" pitchFamily="18" charset="0"/>
                <a:cs typeface="Segoe UI" panose="020B0502040204020203" pitchFamily="34" charset="0"/>
              </a:rPr>
              <a:t> The user interface of the web application Faerun. Enabling the</a:t>
            </a:r>
          </a:p>
          <a:p>
            <a:r>
              <a:rPr lang="en-US" sz="2400" dirty="0">
                <a:latin typeface="Segoe UI" panose="020B0502040204020203" pitchFamily="34" charset="0"/>
                <a:ea typeface="Times New Roman" panose="02020603050405020304" pitchFamily="18" charset="0"/>
                <a:cs typeface="Segoe UI" panose="020B0502040204020203" pitchFamily="34" charset="0"/>
              </a:rPr>
              <a:t>user to explore high-dimension chemical spaces on a wide range</a:t>
            </a:r>
          </a:p>
          <a:p>
            <a:r>
              <a:rPr lang="en-US" sz="2400" dirty="0">
                <a:latin typeface="Segoe UI" panose="020B0502040204020203" pitchFamily="34" charset="0"/>
                <a:ea typeface="Times New Roman" panose="02020603050405020304" pitchFamily="18" charset="0"/>
                <a:cs typeface="Segoe UI" panose="020B0502040204020203" pitchFamily="34" charset="0"/>
              </a:rPr>
              <a:t>of devices.  </a:t>
            </a:r>
            <a:endParaRPr lang="de-CH" sz="2400" dirty="0">
              <a:latin typeface="Segoe UI" panose="020B0502040204020203" pitchFamily="34" charset="0"/>
              <a:cs typeface="Segoe UI" panose="020B0502040204020203" pitchFamily="34" charset="0"/>
            </a:endParaRPr>
          </a:p>
        </p:txBody>
      </p:sp>
      <p:sp>
        <p:nvSpPr>
          <p:cNvPr id="139" name="Rectangle 138">
            <a:extLst>
              <a:ext uri="{FF2B5EF4-FFF2-40B4-BE49-F238E27FC236}">
                <a16:creationId xmlns:a16="http://schemas.microsoft.com/office/drawing/2014/main" id="{79AA7317-FFFD-4050-A9E4-6ACF73CD6128}"/>
              </a:ext>
            </a:extLst>
          </p:cNvPr>
          <p:cNvSpPr/>
          <p:nvPr/>
        </p:nvSpPr>
        <p:spPr>
          <a:xfrm>
            <a:off x="9296853" y="40979596"/>
            <a:ext cx="6915589" cy="1200329"/>
          </a:xfrm>
          <a:prstGeom prst="rect">
            <a:avLst/>
          </a:prstGeom>
        </p:spPr>
        <p:txBody>
          <a:bodyPr wrap="square">
            <a:spAutoFit/>
          </a:bodyPr>
          <a:lstStyle/>
          <a:p>
            <a:r>
              <a:rPr lang="en-US" sz="2400" dirty="0">
                <a:solidFill>
                  <a:srgbClr val="FF0000"/>
                </a:solidFill>
                <a:latin typeface="Segoe UI" panose="020B0502040204020203" pitchFamily="34" charset="0"/>
                <a:ea typeface="Times New Roman" panose="02020603050405020304" pitchFamily="18" charset="0"/>
                <a:cs typeface="Segoe UI" panose="020B0502040204020203" pitchFamily="34" charset="0"/>
              </a:rPr>
              <a:t>Top</a:t>
            </a:r>
            <a:r>
              <a:rPr lang="en-US" sz="2400" dirty="0">
                <a:latin typeface="Segoe UI" panose="020B0502040204020203" pitchFamily="34" charset="0"/>
                <a:ea typeface="Times New Roman" panose="02020603050405020304" pitchFamily="18" charset="0"/>
                <a:cs typeface="Segoe UI" panose="020B0502040204020203" pitchFamily="34" charset="0"/>
              </a:rPr>
              <a:t> A view of the atom-pair fingerprint space of</a:t>
            </a:r>
          </a:p>
          <a:p>
            <a:r>
              <a:rPr lang="en-GB" sz="2400" dirty="0">
                <a:latin typeface="Segoe UI" panose="020B0502040204020203" pitchFamily="34" charset="0"/>
                <a:cs typeface="Segoe UI" panose="020B0502040204020203" pitchFamily="34" charset="0"/>
              </a:rPr>
              <a:t>S</a:t>
            </a:r>
            <a:r>
              <a:rPr lang="en-US" sz="2400" dirty="0" err="1">
                <a:latin typeface="Segoe UI" panose="020B0502040204020203" pitchFamily="34" charset="0"/>
                <a:cs typeface="Segoe UI" panose="020B0502040204020203" pitchFamily="34" charset="0"/>
              </a:rPr>
              <a:t>ureChEMBL</a:t>
            </a:r>
            <a:r>
              <a:rPr lang="en-US" sz="2400" dirty="0">
                <a:latin typeface="Segoe UI" panose="020B0502040204020203" pitchFamily="34" charset="0"/>
                <a:cs typeface="Segoe UI" panose="020B0502040204020203" pitchFamily="34" charset="0"/>
              </a:rPr>
              <a:t>. The color map represents the </a:t>
            </a:r>
          </a:p>
          <a:p>
            <a:r>
              <a:rPr lang="en-GB" sz="2400" dirty="0">
                <a:latin typeface="Segoe UI" panose="020B0502040204020203" pitchFamily="34" charset="0"/>
                <a:cs typeface="Segoe UI" panose="020B0502040204020203" pitchFamily="34" charset="0"/>
              </a:rPr>
              <a:t>r</a:t>
            </a:r>
            <a:r>
              <a:rPr lang="en-US" sz="2400" dirty="0" err="1">
                <a:latin typeface="Segoe UI" panose="020B0502040204020203" pitchFamily="34" charset="0"/>
                <a:cs typeface="Segoe UI" panose="020B0502040204020203" pitchFamily="34" charset="0"/>
              </a:rPr>
              <a:t>ing</a:t>
            </a:r>
            <a:r>
              <a:rPr lang="en-US" sz="2400" dirty="0">
                <a:latin typeface="Segoe UI" panose="020B0502040204020203" pitchFamily="34" charset="0"/>
                <a:cs typeface="Segoe UI" panose="020B0502040204020203" pitchFamily="34" charset="0"/>
              </a:rPr>
              <a:t> count.</a:t>
            </a:r>
            <a:endParaRPr lang="de-CH" sz="2400" dirty="0">
              <a:latin typeface="Segoe UI" panose="020B0502040204020203" pitchFamily="34" charset="0"/>
              <a:cs typeface="Segoe UI" panose="020B0502040204020203" pitchFamily="34" charset="0"/>
            </a:endParaRPr>
          </a:p>
        </p:txBody>
      </p:sp>
      <p:sp>
        <p:nvSpPr>
          <p:cNvPr id="140" name="Rectangle 139">
            <a:extLst>
              <a:ext uri="{FF2B5EF4-FFF2-40B4-BE49-F238E27FC236}">
                <a16:creationId xmlns:a16="http://schemas.microsoft.com/office/drawing/2014/main" id="{1FC5A2E2-4F92-4A31-A9AC-2824D84189C6}"/>
              </a:ext>
            </a:extLst>
          </p:cNvPr>
          <p:cNvSpPr/>
          <p:nvPr/>
        </p:nvSpPr>
        <p:spPr>
          <a:xfrm>
            <a:off x="16528627" y="40979595"/>
            <a:ext cx="6915589" cy="1200329"/>
          </a:xfrm>
          <a:prstGeom prst="rect">
            <a:avLst/>
          </a:prstGeom>
        </p:spPr>
        <p:txBody>
          <a:bodyPr wrap="square">
            <a:spAutoFit/>
          </a:bodyPr>
          <a:lstStyle/>
          <a:p>
            <a:r>
              <a:rPr lang="en-US" sz="2400" dirty="0">
                <a:solidFill>
                  <a:srgbClr val="FF0000"/>
                </a:solidFill>
                <a:latin typeface="Segoe UI" panose="020B0502040204020203" pitchFamily="34" charset="0"/>
                <a:ea typeface="Times New Roman" panose="02020603050405020304" pitchFamily="18" charset="0"/>
                <a:cs typeface="Segoe UI" panose="020B0502040204020203" pitchFamily="34" charset="0"/>
              </a:rPr>
              <a:t>Top</a:t>
            </a:r>
            <a:r>
              <a:rPr lang="en-US" sz="2400" dirty="0">
                <a:latin typeface="Segoe UI" panose="020B0502040204020203" pitchFamily="34" charset="0"/>
                <a:ea typeface="Times New Roman" panose="02020603050405020304" pitchFamily="18" charset="0"/>
                <a:cs typeface="Segoe UI" panose="020B0502040204020203" pitchFamily="34" charset="0"/>
              </a:rPr>
              <a:t> A view of the atom-pair fingerprint space of</a:t>
            </a:r>
          </a:p>
          <a:p>
            <a:r>
              <a:rPr lang="en-GB" sz="2400" dirty="0">
                <a:latin typeface="Segoe UI" panose="020B0502040204020203" pitchFamily="34" charset="0"/>
                <a:cs typeface="Segoe UI" panose="020B0502040204020203" pitchFamily="34" charset="0"/>
              </a:rPr>
              <a:t>S</a:t>
            </a:r>
            <a:r>
              <a:rPr lang="en-US" sz="2400" dirty="0" err="1">
                <a:latin typeface="Segoe UI" panose="020B0502040204020203" pitchFamily="34" charset="0"/>
                <a:cs typeface="Segoe UI" panose="020B0502040204020203" pitchFamily="34" charset="0"/>
              </a:rPr>
              <a:t>ureChEMBL</a:t>
            </a:r>
            <a:r>
              <a:rPr lang="en-US" sz="2400" dirty="0">
                <a:latin typeface="Segoe UI" panose="020B0502040204020203" pitchFamily="34" charset="0"/>
                <a:cs typeface="Segoe UI" panose="020B0502040204020203" pitchFamily="34" charset="0"/>
              </a:rPr>
              <a:t>. The color map represents the </a:t>
            </a:r>
          </a:p>
          <a:p>
            <a:r>
              <a:rPr lang="en-GB" sz="2400" dirty="0">
                <a:latin typeface="Segoe UI" panose="020B0502040204020203" pitchFamily="34" charset="0"/>
                <a:cs typeface="Segoe UI" panose="020B0502040204020203" pitchFamily="34" charset="0"/>
              </a:rPr>
              <a:t>heavy atom</a:t>
            </a:r>
            <a:r>
              <a:rPr lang="en-US" sz="2400" dirty="0">
                <a:latin typeface="Segoe UI" panose="020B0502040204020203" pitchFamily="34" charset="0"/>
                <a:cs typeface="Segoe UI" panose="020B0502040204020203" pitchFamily="34" charset="0"/>
              </a:rPr>
              <a:t> count.</a:t>
            </a:r>
            <a:endParaRPr lang="de-CH"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73413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5531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925</Words>
  <Application>Microsoft Office PowerPoint</Application>
  <PresentationFormat>Custom</PresentationFormat>
  <Paragraphs>58</Paragraphs>
  <Slides>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vt:i4>
      </vt:variant>
    </vt:vector>
  </HeadingPairs>
  <TitlesOfParts>
    <vt:vector size="10" baseType="lpstr">
      <vt:lpstr>Arial</vt:lpstr>
      <vt:lpstr>Calibri</vt:lpstr>
      <vt:lpstr>Calibri Light</vt:lpstr>
      <vt:lpstr>Cambria Math</vt:lpstr>
      <vt:lpstr>Segoe UI</vt:lpstr>
      <vt:lpstr>Segoe UI Black</vt:lpstr>
      <vt:lpstr>Times New Roman</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Probst</dc:creator>
  <cp:lastModifiedBy>Daniel Probst</cp:lastModifiedBy>
  <cp:revision>25</cp:revision>
  <dcterms:created xsi:type="dcterms:W3CDTF">2017-08-15T14:44:07Z</dcterms:created>
  <dcterms:modified xsi:type="dcterms:W3CDTF">2018-09-03T19:50:50Z</dcterms:modified>
</cp:coreProperties>
</file>